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7"/>
  </p:notesMasterIdLst>
  <p:sldIdLst>
    <p:sldId id="305" r:id="rId2"/>
    <p:sldId id="256" r:id="rId3"/>
    <p:sldId id="260" r:id="rId4"/>
    <p:sldId id="259" r:id="rId5"/>
    <p:sldId id="279" r:id="rId6"/>
    <p:sldId id="261" r:id="rId7"/>
    <p:sldId id="258" r:id="rId8"/>
    <p:sldId id="263" r:id="rId9"/>
    <p:sldId id="287" r:id="rId10"/>
    <p:sldId id="284" r:id="rId11"/>
    <p:sldId id="285" r:id="rId12"/>
    <p:sldId id="286" r:id="rId13"/>
    <p:sldId id="290" r:id="rId14"/>
    <p:sldId id="291" r:id="rId15"/>
    <p:sldId id="292" r:id="rId16"/>
    <p:sldId id="294" r:id="rId17"/>
    <p:sldId id="295" r:id="rId18"/>
    <p:sldId id="296" r:id="rId19"/>
    <p:sldId id="298" r:id="rId20"/>
    <p:sldId id="299" r:id="rId21"/>
    <p:sldId id="300" r:id="rId22"/>
    <p:sldId id="302" r:id="rId23"/>
    <p:sldId id="301" r:id="rId24"/>
    <p:sldId id="303" r:id="rId25"/>
    <p:sldId id="304"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EAEAEA"/>
    <a:srgbClr val="66FF33"/>
    <a:srgbClr val="A9EC80"/>
    <a:srgbClr val="FF0000"/>
    <a:srgbClr val="FF6600"/>
    <a:srgbClr val="D9EE12"/>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99" autoAdjust="0"/>
    <p:restoredTop sz="94660"/>
  </p:normalViewPr>
  <p:slideViewPr>
    <p:cSldViewPr snapToGrid="0">
      <p:cViewPr varScale="1">
        <p:scale>
          <a:sx n="88" d="100"/>
          <a:sy n="88" d="100"/>
        </p:scale>
        <p:origin x="490"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9BD6FC-B9AD-4196-88D9-7078FCB0D0C9}" type="datetimeFigureOut">
              <a:rPr lang="fr-FR" smtClean="0"/>
              <a:t>11/09/2022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39E8E5-ECD0-409A-8D5B-793016CE08AF}" type="slidenum">
              <a:rPr lang="fr-FR" smtClean="0"/>
              <a:t>‹N°›</a:t>
            </a:fld>
            <a:endParaRPr lang="fr-FR"/>
          </a:p>
        </p:txBody>
      </p:sp>
    </p:spTree>
    <p:extLst>
      <p:ext uri="{BB962C8B-B14F-4D97-AF65-F5344CB8AC3E}">
        <p14:creationId xmlns:p14="http://schemas.microsoft.com/office/powerpoint/2010/main" val="3701546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en-US" dirty="0"/>
          </a:p>
        </p:txBody>
      </p:sp>
      <p:sp>
        <p:nvSpPr>
          <p:cNvPr id="4" name="Date Placeholder 3"/>
          <p:cNvSpPr>
            <a:spLocks noGrp="1"/>
          </p:cNvSpPr>
          <p:nvPr>
            <p:ph type="dt" sz="half" idx="10"/>
          </p:nvPr>
        </p:nvSpPr>
        <p:spPr/>
        <p:txBody>
          <a:bodyPr/>
          <a:lstStyle/>
          <a:p>
            <a:fld id="{0D225231-926A-4C97-84A8-99C26DBE2A1E}" type="datetimeFigureOut">
              <a:rPr lang="fr-FR" smtClean="0"/>
              <a:t>11/09/2022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3E89791-C0DD-4E08-9640-B8D6BF1DDBFC}" type="slidenum">
              <a:rPr lang="fr-FR" smtClean="0"/>
              <a:t>‹N°›</a:t>
            </a:fld>
            <a:endParaRPr lang="fr-FR"/>
          </a:p>
        </p:txBody>
      </p:sp>
    </p:spTree>
    <p:extLst>
      <p:ext uri="{BB962C8B-B14F-4D97-AF65-F5344CB8AC3E}">
        <p14:creationId xmlns:p14="http://schemas.microsoft.com/office/powerpoint/2010/main" val="2876043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0D225231-926A-4C97-84A8-99C26DBE2A1E}" type="datetimeFigureOut">
              <a:rPr lang="fr-FR" smtClean="0"/>
              <a:t>11/09/2022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3E89791-C0DD-4E08-9640-B8D6BF1DDBFC}" type="slidenum">
              <a:rPr lang="fr-FR" smtClean="0"/>
              <a:t>‹N°›</a:t>
            </a:fld>
            <a:endParaRPr lang="fr-FR"/>
          </a:p>
        </p:txBody>
      </p:sp>
    </p:spTree>
    <p:extLst>
      <p:ext uri="{BB962C8B-B14F-4D97-AF65-F5344CB8AC3E}">
        <p14:creationId xmlns:p14="http://schemas.microsoft.com/office/powerpoint/2010/main" val="2835374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0D225231-926A-4C97-84A8-99C26DBE2A1E}" type="datetimeFigureOut">
              <a:rPr lang="fr-FR" smtClean="0"/>
              <a:t>11/09/2022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3E89791-C0DD-4E08-9640-B8D6BF1DDBFC}" type="slidenum">
              <a:rPr lang="fr-FR" smtClean="0"/>
              <a:t>‹N°›</a:t>
            </a:fld>
            <a:endParaRPr lang="fr-FR"/>
          </a:p>
        </p:txBody>
      </p:sp>
    </p:spTree>
    <p:extLst>
      <p:ext uri="{BB962C8B-B14F-4D97-AF65-F5344CB8AC3E}">
        <p14:creationId xmlns:p14="http://schemas.microsoft.com/office/powerpoint/2010/main" val="922720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0D225231-926A-4C97-84A8-99C26DBE2A1E}" type="datetimeFigureOut">
              <a:rPr lang="fr-FR" smtClean="0"/>
              <a:t>11/09/2022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3E89791-C0DD-4E08-9640-B8D6BF1DDBFC}" type="slidenum">
              <a:rPr lang="fr-FR" smtClean="0"/>
              <a:t>‹N°›</a:t>
            </a:fld>
            <a:endParaRPr lang="fr-FR"/>
          </a:p>
        </p:txBody>
      </p:sp>
    </p:spTree>
    <p:extLst>
      <p:ext uri="{BB962C8B-B14F-4D97-AF65-F5344CB8AC3E}">
        <p14:creationId xmlns:p14="http://schemas.microsoft.com/office/powerpoint/2010/main" val="1367296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0D225231-926A-4C97-84A8-99C26DBE2A1E}" type="datetimeFigureOut">
              <a:rPr lang="fr-FR" smtClean="0"/>
              <a:t>11/09/2022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3E89791-C0DD-4E08-9640-B8D6BF1DDBFC}" type="slidenum">
              <a:rPr lang="fr-FR" smtClean="0"/>
              <a:t>‹N°›</a:t>
            </a:fld>
            <a:endParaRPr lang="fr-FR"/>
          </a:p>
        </p:txBody>
      </p:sp>
    </p:spTree>
    <p:extLst>
      <p:ext uri="{BB962C8B-B14F-4D97-AF65-F5344CB8AC3E}">
        <p14:creationId xmlns:p14="http://schemas.microsoft.com/office/powerpoint/2010/main" val="3774609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0D225231-926A-4C97-84A8-99C26DBE2A1E}" type="datetimeFigureOut">
              <a:rPr lang="fr-FR" smtClean="0"/>
              <a:t>11/09/2022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3E89791-C0DD-4E08-9640-B8D6BF1DDBFC}" type="slidenum">
              <a:rPr lang="fr-FR" smtClean="0"/>
              <a:t>‹N°›</a:t>
            </a:fld>
            <a:endParaRPr lang="fr-FR"/>
          </a:p>
        </p:txBody>
      </p:sp>
    </p:spTree>
    <p:extLst>
      <p:ext uri="{BB962C8B-B14F-4D97-AF65-F5344CB8AC3E}">
        <p14:creationId xmlns:p14="http://schemas.microsoft.com/office/powerpoint/2010/main" val="3629304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Content Placeholder 3"/>
          <p:cNvSpPr>
            <a:spLocks noGrp="1"/>
          </p:cNvSpPr>
          <p:nvPr>
            <p:ph sz="half" idx="2"/>
          </p:nvPr>
        </p:nvSpPr>
        <p:spPr>
          <a:xfrm>
            <a:off x="839788" y="2505075"/>
            <a:ext cx="515778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Content Placeholder 5"/>
          <p:cNvSpPr>
            <a:spLocks noGrp="1"/>
          </p:cNvSpPr>
          <p:nvPr>
            <p:ph sz="quarter" idx="4"/>
          </p:nvPr>
        </p:nvSpPr>
        <p:spPr>
          <a:xfrm>
            <a:off x="6172200" y="2505075"/>
            <a:ext cx="51831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0D225231-926A-4C97-84A8-99C26DBE2A1E}" type="datetimeFigureOut">
              <a:rPr lang="fr-FR" smtClean="0"/>
              <a:t>11/09/2022</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13E89791-C0DD-4E08-9640-B8D6BF1DDBFC}" type="slidenum">
              <a:rPr lang="fr-FR" smtClean="0"/>
              <a:t>‹N°›</a:t>
            </a:fld>
            <a:endParaRPr lang="fr-FR"/>
          </a:p>
        </p:txBody>
      </p:sp>
    </p:spTree>
    <p:extLst>
      <p:ext uri="{BB962C8B-B14F-4D97-AF65-F5344CB8AC3E}">
        <p14:creationId xmlns:p14="http://schemas.microsoft.com/office/powerpoint/2010/main" val="1565178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0D225231-926A-4C97-84A8-99C26DBE2A1E}" type="datetimeFigureOut">
              <a:rPr lang="fr-FR" smtClean="0"/>
              <a:t>11/09/2022</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13E89791-C0DD-4E08-9640-B8D6BF1DDBFC}" type="slidenum">
              <a:rPr lang="fr-FR" smtClean="0"/>
              <a:t>‹N°›</a:t>
            </a:fld>
            <a:endParaRPr lang="fr-FR"/>
          </a:p>
        </p:txBody>
      </p:sp>
    </p:spTree>
    <p:extLst>
      <p:ext uri="{BB962C8B-B14F-4D97-AF65-F5344CB8AC3E}">
        <p14:creationId xmlns:p14="http://schemas.microsoft.com/office/powerpoint/2010/main" val="2969000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225231-926A-4C97-84A8-99C26DBE2A1E}" type="datetimeFigureOut">
              <a:rPr lang="fr-FR" smtClean="0"/>
              <a:t>11/09/2022</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13E89791-C0DD-4E08-9640-B8D6BF1DDBFC}" type="slidenum">
              <a:rPr lang="fr-FR" smtClean="0"/>
              <a:t>‹N°›</a:t>
            </a:fld>
            <a:endParaRPr lang="fr-FR"/>
          </a:p>
        </p:txBody>
      </p:sp>
    </p:spTree>
    <p:extLst>
      <p:ext uri="{BB962C8B-B14F-4D97-AF65-F5344CB8AC3E}">
        <p14:creationId xmlns:p14="http://schemas.microsoft.com/office/powerpoint/2010/main" val="527259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0D225231-926A-4C97-84A8-99C26DBE2A1E}" type="datetimeFigureOut">
              <a:rPr lang="fr-FR" smtClean="0"/>
              <a:t>11/09/2022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3E89791-C0DD-4E08-9640-B8D6BF1DDBFC}" type="slidenum">
              <a:rPr lang="fr-FR" smtClean="0"/>
              <a:t>‹N°›</a:t>
            </a:fld>
            <a:endParaRPr lang="fr-FR"/>
          </a:p>
        </p:txBody>
      </p:sp>
    </p:spTree>
    <p:extLst>
      <p:ext uri="{BB962C8B-B14F-4D97-AF65-F5344CB8AC3E}">
        <p14:creationId xmlns:p14="http://schemas.microsoft.com/office/powerpoint/2010/main" val="1522983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0D225231-926A-4C97-84A8-99C26DBE2A1E}" type="datetimeFigureOut">
              <a:rPr lang="fr-FR" smtClean="0"/>
              <a:t>11/09/2022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3E89791-C0DD-4E08-9640-B8D6BF1DDBFC}" type="slidenum">
              <a:rPr lang="fr-FR" smtClean="0"/>
              <a:t>‹N°›</a:t>
            </a:fld>
            <a:endParaRPr lang="fr-FR"/>
          </a:p>
        </p:txBody>
      </p:sp>
    </p:spTree>
    <p:extLst>
      <p:ext uri="{BB962C8B-B14F-4D97-AF65-F5344CB8AC3E}">
        <p14:creationId xmlns:p14="http://schemas.microsoft.com/office/powerpoint/2010/main" val="2468098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225231-926A-4C97-84A8-99C26DBE2A1E}" type="datetimeFigureOut">
              <a:rPr lang="fr-FR" smtClean="0"/>
              <a:t>11/09/2022</a:t>
            </a:fld>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E89791-C0DD-4E08-9640-B8D6BF1DDBFC}" type="slidenum">
              <a:rPr lang="fr-FR" smtClean="0"/>
              <a:t>‹N°›</a:t>
            </a:fld>
            <a:endParaRPr lang="fr-FR"/>
          </a:p>
        </p:txBody>
      </p:sp>
    </p:spTree>
    <p:extLst>
      <p:ext uri="{BB962C8B-B14F-4D97-AF65-F5344CB8AC3E}">
        <p14:creationId xmlns:p14="http://schemas.microsoft.com/office/powerpoint/2010/main" val="17247306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7.gif"/><Relationship Id="rId1" Type="http://schemas.openxmlformats.org/officeDocument/2006/relationships/slideLayout" Target="../slideLayouts/slideLayout2.xml"/><Relationship Id="rId5" Type="http://schemas.openxmlformats.org/officeDocument/2006/relationships/image" Target="../media/image55.jp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8" Type="http://schemas.openxmlformats.org/officeDocument/2006/relationships/image" Target="../media/image47.gif"/><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64.jpe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 Id="rId9"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0.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7.wmf"/><Relationship Id="rId5" Type="http://schemas.openxmlformats.org/officeDocument/2006/relationships/oleObject" Target="../embeddings/oleObject1.bin"/><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75.jpg"/><Relationship Id="rId5" Type="http://schemas.openxmlformats.org/officeDocument/2006/relationships/image" Target="../media/image74.jpeg"/><Relationship Id="rId4" Type="http://schemas.openxmlformats.org/officeDocument/2006/relationships/image" Target="../media/image73.jpeg"/></Relationships>
</file>

<file path=ppt/slides/_rels/slide2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e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2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g"/><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jpeg"/></Relationships>
</file>

<file path=ppt/slides/_rels/slide2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807"/>
            <a:ext cx="12462254" cy="6929586"/>
          </a:xfrm>
          <a:prstGeom prst="rect">
            <a:avLst/>
          </a:prstGeom>
        </p:spPr>
      </p:pic>
      <p:sp>
        <p:nvSpPr>
          <p:cNvPr id="2" name="Titre 1"/>
          <p:cNvSpPr>
            <a:spLocks noGrp="1"/>
          </p:cNvSpPr>
          <p:nvPr>
            <p:ph type="ctrTitle"/>
          </p:nvPr>
        </p:nvSpPr>
        <p:spPr/>
        <p:txBody>
          <a:bodyPr/>
          <a:lstStyle/>
          <a:p>
            <a:endParaRPr lang="fr-FR" dirty="0"/>
          </a:p>
        </p:txBody>
      </p:sp>
      <p:sp>
        <p:nvSpPr>
          <p:cNvPr id="3" name="Sous-titre 2"/>
          <p:cNvSpPr>
            <a:spLocks noGrp="1"/>
          </p:cNvSpPr>
          <p:nvPr>
            <p:ph type="subTitle" idx="1"/>
          </p:nvPr>
        </p:nvSpPr>
        <p:spPr/>
        <p:txBody>
          <a:bodyPr/>
          <a:lstStyle/>
          <a:p>
            <a:endParaRPr lang="fr-FR"/>
          </a:p>
        </p:txBody>
      </p:sp>
      <p:sp>
        <p:nvSpPr>
          <p:cNvPr id="5" name="ZoneTexte 4"/>
          <p:cNvSpPr txBox="1"/>
          <p:nvPr/>
        </p:nvSpPr>
        <p:spPr>
          <a:xfrm>
            <a:off x="539932" y="5773783"/>
            <a:ext cx="4606834" cy="1107996"/>
          </a:xfrm>
          <a:prstGeom prst="rect">
            <a:avLst/>
          </a:prstGeom>
          <a:solidFill>
            <a:srgbClr val="FFC000"/>
          </a:solidFill>
        </p:spPr>
        <p:txBody>
          <a:bodyPr wrap="square" rtlCol="0">
            <a:spAutoFit/>
          </a:bodyPr>
          <a:lstStyle/>
          <a:p>
            <a:pPr algn="ctr"/>
            <a:r>
              <a:rPr lang="fr-FR" sz="6600" i="1" dirty="0" smtClean="0">
                <a:solidFill>
                  <a:srgbClr val="FF0000"/>
                </a:solidFill>
                <a:latin typeface="Baskerville Old Face" panose="02020602080505020303" pitchFamily="18" charset="0"/>
              </a:rPr>
              <a:t>IEO</a:t>
            </a:r>
            <a:r>
              <a:rPr lang="fr-FR" sz="5400" i="1" dirty="0" smtClean="0">
                <a:latin typeface="Baskerville Old Face" panose="02020602080505020303" pitchFamily="18" charset="0"/>
              </a:rPr>
              <a:t> </a:t>
            </a:r>
            <a:r>
              <a:rPr lang="fr-FR" sz="6000" i="1" dirty="0" err="1" smtClean="0">
                <a:solidFill>
                  <a:srgbClr val="FF0000"/>
                </a:solidFill>
                <a:latin typeface="Baskerville Old Face" panose="02020602080505020303" pitchFamily="18" charset="0"/>
              </a:rPr>
              <a:t>Arièja</a:t>
            </a:r>
            <a:endParaRPr lang="fr-FR" sz="6000" i="1" dirty="0">
              <a:solidFill>
                <a:srgbClr val="FF0000"/>
              </a:solidFill>
              <a:latin typeface="Baskerville Old Face" panose="02020602080505020303" pitchFamily="18" charset="0"/>
            </a:endParaRPr>
          </a:p>
        </p:txBody>
      </p:sp>
      <p:sp>
        <p:nvSpPr>
          <p:cNvPr id="6" name="ZoneTexte 5"/>
          <p:cNvSpPr txBox="1"/>
          <p:nvPr/>
        </p:nvSpPr>
        <p:spPr>
          <a:xfrm>
            <a:off x="452845" y="104503"/>
            <a:ext cx="6548845" cy="830997"/>
          </a:xfrm>
          <a:prstGeom prst="rect">
            <a:avLst/>
          </a:prstGeom>
          <a:noFill/>
        </p:spPr>
        <p:txBody>
          <a:bodyPr wrap="square" rtlCol="0">
            <a:spAutoFit/>
          </a:bodyPr>
          <a:lstStyle/>
          <a:p>
            <a:r>
              <a:rPr lang="fr-FR" sz="4800" b="1" dirty="0" smtClean="0">
                <a:solidFill>
                  <a:srgbClr val="FF0000"/>
                </a:solidFill>
              </a:rPr>
              <a:t>50 ANS  A, LE RE</a:t>
            </a:r>
            <a:r>
              <a:rPr lang="fr-FR" sz="4800" b="1" dirty="0" smtClean="0">
                <a:solidFill>
                  <a:srgbClr val="FFC000"/>
                </a:solidFill>
              </a:rPr>
              <a:t>VISCÒL!</a:t>
            </a:r>
            <a:endParaRPr lang="fr-FR" sz="4800" b="1" dirty="0">
              <a:solidFill>
                <a:srgbClr val="FFC000"/>
              </a:solidFill>
            </a:endParaRPr>
          </a:p>
        </p:txBody>
      </p:sp>
      <p:pic>
        <p:nvPicPr>
          <p:cNvPr id="11" name="Imag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509" y="1137584"/>
            <a:ext cx="11549307" cy="4812211"/>
          </a:xfrm>
          <a:prstGeom prst="rect">
            <a:avLst/>
          </a:prstGeom>
        </p:spPr>
      </p:pic>
    </p:spTree>
    <p:extLst>
      <p:ext uri="{BB962C8B-B14F-4D97-AF65-F5344CB8AC3E}">
        <p14:creationId xmlns:p14="http://schemas.microsoft.com/office/powerpoint/2010/main" val="37390839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11" name="Imag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1015" y="1027906"/>
            <a:ext cx="4244008" cy="5802395"/>
          </a:xfrm>
          <a:prstGeom prst="rect">
            <a:avLst/>
          </a:prstGeom>
        </p:spPr>
      </p:pic>
      <p:sp>
        <p:nvSpPr>
          <p:cNvPr id="2" name="Titre 1"/>
          <p:cNvSpPr>
            <a:spLocks noGrp="1"/>
          </p:cNvSpPr>
          <p:nvPr>
            <p:ph type="title"/>
          </p:nvPr>
        </p:nvSpPr>
        <p:spPr/>
        <p:txBody>
          <a:bodyPr/>
          <a:lstStyle/>
          <a:p>
            <a:endParaRPr lang="fr-FR"/>
          </a:p>
        </p:txBody>
      </p:sp>
      <p:sp>
        <p:nvSpPr>
          <p:cNvPr id="4" name="ZoneTexte 3"/>
          <p:cNvSpPr txBox="1"/>
          <p:nvPr/>
        </p:nvSpPr>
        <p:spPr>
          <a:xfrm>
            <a:off x="2981738" y="88318"/>
            <a:ext cx="8587410" cy="830997"/>
          </a:xfrm>
          <a:prstGeom prst="rect">
            <a:avLst/>
          </a:prstGeom>
          <a:solidFill>
            <a:schemeClr val="bg1"/>
          </a:solidFill>
        </p:spPr>
        <p:txBody>
          <a:bodyPr wrap="square" rtlCol="0">
            <a:spAutoFit/>
          </a:bodyPr>
          <a:lstStyle/>
          <a:p>
            <a:r>
              <a:rPr lang="fr-FR" sz="4800" b="1" dirty="0" smtClean="0">
                <a:solidFill>
                  <a:srgbClr val="FF0000"/>
                </a:solidFill>
              </a:rPr>
              <a:t>LAS PRIMIÈRAS PUBLICACIONS</a:t>
            </a:r>
            <a:endParaRPr lang="fr-FR" sz="4800" b="1" dirty="0">
              <a:solidFill>
                <a:srgbClr val="FF0000"/>
              </a:solidFill>
            </a:endParaRPr>
          </a:p>
        </p:txBody>
      </p:sp>
      <p:pic>
        <p:nvPicPr>
          <p:cNvPr id="10" name="Espace réservé du contenu 9"/>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251" y="3980029"/>
            <a:ext cx="2050416" cy="2741681"/>
          </a:xfrm>
        </p:spPr>
      </p:pic>
      <p:pic>
        <p:nvPicPr>
          <p:cNvPr id="12" name="Image 11"/>
          <p:cNvPicPr>
            <a:picLocks noChangeAspect="1"/>
          </p:cNvPicPr>
          <p:nvPr/>
        </p:nvPicPr>
        <p:blipFill>
          <a:blip r:embed="rId4"/>
          <a:stretch>
            <a:fillRect/>
          </a:stretch>
        </p:blipFill>
        <p:spPr>
          <a:xfrm>
            <a:off x="105280" y="88318"/>
            <a:ext cx="1990387" cy="3805174"/>
          </a:xfrm>
          <a:prstGeom prst="rect">
            <a:avLst/>
          </a:prstGeom>
        </p:spPr>
      </p:pic>
      <p:sp>
        <p:nvSpPr>
          <p:cNvPr id="15" name="ZoneTexte 14"/>
          <p:cNvSpPr txBox="1"/>
          <p:nvPr/>
        </p:nvSpPr>
        <p:spPr>
          <a:xfrm>
            <a:off x="6964944" y="1348539"/>
            <a:ext cx="5121776" cy="4832092"/>
          </a:xfrm>
          <a:prstGeom prst="rect">
            <a:avLst/>
          </a:prstGeom>
          <a:solidFill>
            <a:schemeClr val="bg1"/>
          </a:solidFill>
        </p:spPr>
        <p:txBody>
          <a:bodyPr wrap="square" rtlCol="0">
            <a:spAutoFit/>
          </a:bodyPr>
          <a:lstStyle/>
          <a:p>
            <a:r>
              <a:rPr lang="fr-FR" sz="2800" dirty="0" smtClean="0"/>
              <a:t>Pendent las </a:t>
            </a:r>
            <a:r>
              <a:rPr lang="fr-FR" sz="2800" dirty="0" err="1" smtClean="0"/>
              <a:t>annadas</a:t>
            </a:r>
            <a:r>
              <a:rPr lang="fr-FR" sz="2800" dirty="0" smtClean="0"/>
              <a:t> 90, </a:t>
            </a:r>
            <a:r>
              <a:rPr lang="fr-FR" sz="2800" dirty="0" err="1" smtClean="0"/>
              <a:t>menèrem</a:t>
            </a:r>
            <a:r>
              <a:rPr lang="fr-FR" sz="2800" dirty="0" smtClean="0"/>
              <a:t> un </a:t>
            </a:r>
            <a:r>
              <a:rPr lang="fr-FR" sz="2800" dirty="0" err="1" smtClean="0"/>
              <a:t>trabalh</a:t>
            </a:r>
            <a:r>
              <a:rPr lang="fr-FR" sz="2800" dirty="0" smtClean="0"/>
              <a:t> d’</a:t>
            </a:r>
            <a:r>
              <a:rPr lang="fr-FR" sz="2800" dirty="0" err="1" smtClean="0"/>
              <a:t>edicions</a:t>
            </a:r>
            <a:r>
              <a:rPr lang="fr-FR" sz="2800" dirty="0" smtClean="0"/>
              <a:t> de libres de </a:t>
            </a:r>
            <a:r>
              <a:rPr lang="fr-FR" sz="2800" dirty="0" err="1" smtClean="0"/>
              <a:t>tota</a:t>
            </a:r>
            <a:r>
              <a:rPr lang="fr-FR" sz="2800" dirty="0" smtClean="0"/>
              <a:t> mena, mas </a:t>
            </a:r>
            <a:r>
              <a:rPr lang="fr-FR" sz="2800" dirty="0" err="1" smtClean="0"/>
              <a:t>tanben</a:t>
            </a:r>
            <a:r>
              <a:rPr lang="fr-FR" sz="2800" dirty="0" smtClean="0"/>
              <a:t> </a:t>
            </a:r>
            <a:r>
              <a:rPr lang="fr-FR" sz="2800" dirty="0" err="1" smtClean="0"/>
              <a:t>d’una</a:t>
            </a:r>
            <a:r>
              <a:rPr lang="fr-FR" sz="2800" dirty="0" smtClean="0"/>
              <a:t> </a:t>
            </a:r>
            <a:r>
              <a:rPr lang="fr-FR" sz="2800" dirty="0" err="1" smtClean="0"/>
              <a:t>revista</a:t>
            </a:r>
            <a:r>
              <a:rPr lang="fr-FR" sz="2800" dirty="0" smtClean="0"/>
              <a:t> pro </a:t>
            </a:r>
            <a:r>
              <a:rPr lang="fr-FR" sz="2800" dirty="0" err="1" smtClean="0"/>
              <a:t>presada</a:t>
            </a:r>
            <a:r>
              <a:rPr lang="fr-FR" sz="2800" dirty="0" smtClean="0"/>
              <a:t>:</a:t>
            </a:r>
          </a:p>
          <a:p>
            <a:r>
              <a:rPr lang="fr-FR" sz="2800" i="1" dirty="0" err="1" smtClean="0"/>
              <a:t>Tiò</a:t>
            </a:r>
            <a:r>
              <a:rPr lang="fr-FR" sz="2800" i="1" dirty="0" smtClean="0"/>
              <a:t>, la </a:t>
            </a:r>
            <a:r>
              <a:rPr lang="fr-FR" sz="2800" i="1" dirty="0" err="1" smtClean="0"/>
              <a:t>revista</a:t>
            </a:r>
            <a:r>
              <a:rPr lang="fr-FR" sz="2800" i="1" dirty="0" smtClean="0"/>
              <a:t> que </a:t>
            </a:r>
            <a:r>
              <a:rPr lang="fr-FR" sz="2800" i="1" dirty="0" err="1" smtClean="0"/>
              <a:t>bolega</a:t>
            </a:r>
            <a:r>
              <a:rPr lang="fr-FR" sz="2800" dirty="0" smtClean="0"/>
              <a:t>!, </a:t>
            </a:r>
          </a:p>
          <a:p>
            <a:r>
              <a:rPr lang="fr-FR" sz="2800" dirty="0" smtClean="0"/>
              <a:t>plan </a:t>
            </a:r>
            <a:r>
              <a:rPr lang="fr-FR" sz="2800" dirty="0" err="1" smtClean="0"/>
              <a:t>oblidada</a:t>
            </a:r>
            <a:r>
              <a:rPr lang="fr-FR" sz="2800" dirty="0" smtClean="0"/>
              <a:t> </a:t>
            </a:r>
            <a:r>
              <a:rPr lang="fr-FR" sz="2800" dirty="0" err="1" smtClean="0"/>
              <a:t>uèi</a:t>
            </a:r>
            <a:r>
              <a:rPr lang="fr-FR" sz="2800" dirty="0" smtClean="0"/>
              <a:t>. </a:t>
            </a:r>
            <a:r>
              <a:rPr lang="fr-FR" sz="2800" dirty="0" err="1" smtClean="0"/>
              <a:t>Faguèrem</a:t>
            </a:r>
            <a:r>
              <a:rPr lang="fr-FR" sz="2800" dirty="0" smtClean="0"/>
              <a:t> </a:t>
            </a:r>
            <a:r>
              <a:rPr lang="fr-FR" sz="2800" dirty="0" err="1" smtClean="0"/>
              <a:t>emissions</a:t>
            </a:r>
            <a:r>
              <a:rPr lang="fr-FR" sz="2800" dirty="0" smtClean="0"/>
              <a:t> de </a:t>
            </a:r>
            <a:r>
              <a:rPr lang="fr-FR" sz="2800" dirty="0" err="1" smtClean="0"/>
              <a:t>ràdios</a:t>
            </a:r>
            <a:r>
              <a:rPr lang="fr-FR" sz="2800" dirty="0" smtClean="0"/>
              <a:t> </a:t>
            </a:r>
            <a:r>
              <a:rPr lang="fr-FR" sz="2800" dirty="0" err="1" smtClean="0"/>
              <a:t>setmanièras</a:t>
            </a:r>
            <a:r>
              <a:rPr lang="fr-FR" sz="2800" dirty="0" smtClean="0"/>
              <a:t> qu’</a:t>
            </a:r>
            <a:r>
              <a:rPr lang="fr-FR" sz="2800" dirty="0" err="1" smtClean="0"/>
              <a:t>avián</a:t>
            </a:r>
            <a:r>
              <a:rPr lang="fr-FR" sz="2800" dirty="0" smtClean="0"/>
              <a:t> un brave </a:t>
            </a:r>
            <a:r>
              <a:rPr lang="fr-FR" sz="2800" dirty="0" err="1" smtClean="0"/>
              <a:t>resson</a:t>
            </a:r>
            <a:r>
              <a:rPr lang="fr-FR" sz="2800" dirty="0" smtClean="0"/>
              <a:t>, etc.</a:t>
            </a:r>
          </a:p>
          <a:p>
            <a:r>
              <a:rPr lang="fr-FR" sz="2800" dirty="0" smtClean="0"/>
              <a:t>Mas </a:t>
            </a:r>
            <a:r>
              <a:rPr lang="fr-FR" sz="2800" dirty="0" err="1" smtClean="0"/>
              <a:t>arribèrem</a:t>
            </a:r>
            <a:r>
              <a:rPr lang="fr-FR" sz="2800" dirty="0" smtClean="0"/>
              <a:t> pas a </a:t>
            </a:r>
            <a:r>
              <a:rPr lang="fr-FR" sz="2800" dirty="0" err="1" smtClean="0"/>
              <a:t>aver</a:t>
            </a:r>
            <a:r>
              <a:rPr lang="fr-FR" sz="2800" dirty="0" smtClean="0"/>
              <a:t> un </a:t>
            </a:r>
            <a:r>
              <a:rPr lang="fr-FR" sz="2800" dirty="0" err="1" smtClean="0"/>
              <a:t>sosten</a:t>
            </a:r>
            <a:r>
              <a:rPr lang="fr-FR" sz="2800" dirty="0" smtClean="0"/>
              <a:t> </a:t>
            </a:r>
            <a:r>
              <a:rPr lang="fr-FR" sz="2800" dirty="0" err="1" smtClean="0"/>
              <a:t>del</a:t>
            </a:r>
            <a:r>
              <a:rPr lang="fr-FR" sz="2800" dirty="0" smtClean="0"/>
              <a:t> </a:t>
            </a:r>
            <a:r>
              <a:rPr lang="fr-FR" sz="2800" dirty="0" err="1" smtClean="0"/>
              <a:t>Conselh</a:t>
            </a:r>
            <a:r>
              <a:rPr lang="fr-FR" sz="2800" dirty="0" smtClean="0"/>
              <a:t> General de l’</a:t>
            </a:r>
            <a:r>
              <a:rPr lang="fr-FR" sz="2800" dirty="0" err="1" smtClean="0"/>
              <a:t>epòca</a:t>
            </a:r>
            <a:r>
              <a:rPr lang="fr-FR" sz="2800" dirty="0" smtClean="0"/>
              <a:t>, </a:t>
            </a:r>
            <a:r>
              <a:rPr lang="fr-FR" sz="2800" dirty="0" err="1" smtClean="0"/>
              <a:t>malurosament</a:t>
            </a:r>
            <a:r>
              <a:rPr lang="fr-FR" sz="2800" dirty="0" smtClean="0"/>
              <a:t>.</a:t>
            </a:r>
            <a:endParaRPr lang="fr-FR" sz="2800" dirty="0"/>
          </a:p>
        </p:txBody>
      </p:sp>
    </p:spTree>
    <p:extLst>
      <p:ext uri="{BB962C8B-B14F-4D97-AF65-F5344CB8AC3E}">
        <p14:creationId xmlns:p14="http://schemas.microsoft.com/office/powerpoint/2010/main" val="5796787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13" name="Rectangle 12"/>
          <p:cNvSpPr/>
          <p:nvPr/>
        </p:nvSpPr>
        <p:spPr>
          <a:xfrm>
            <a:off x="6243357" y="3343435"/>
            <a:ext cx="2612409" cy="347951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p:txBody>
          <a:bodyPr/>
          <a:lstStyle/>
          <a:p>
            <a:endParaRPr lang="fr-FR"/>
          </a:p>
        </p:txBody>
      </p:sp>
      <p:pic>
        <p:nvPicPr>
          <p:cNvPr id="4" name="Image 3"/>
          <p:cNvPicPr>
            <a:picLocks noChangeAspect="1"/>
          </p:cNvPicPr>
          <p:nvPr/>
        </p:nvPicPr>
        <p:blipFill>
          <a:blip r:embed="rId2"/>
          <a:stretch>
            <a:fillRect/>
          </a:stretch>
        </p:blipFill>
        <p:spPr>
          <a:xfrm rot="5400000">
            <a:off x="-53982" y="697263"/>
            <a:ext cx="3059902" cy="2162331"/>
          </a:xfrm>
          <a:prstGeom prst="rect">
            <a:avLst/>
          </a:prstGeom>
        </p:spPr>
      </p:pic>
      <p:pic>
        <p:nvPicPr>
          <p:cNvPr id="5" name="Image 4"/>
          <p:cNvPicPr>
            <a:picLocks noChangeAspect="1"/>
          </p:cNvPicPr>
          <p:nvPr/>
        </p:nvPicPr>
        <p:blipFill>
          <a:blip r:embed="rId3"/>
          <a:stretch>
            <a:fillRect/>
          </a:stretch>
        </p:blipFill>
        <p:spPr>
          <a:xfrm>
            <a:off x="9144001" y="365124"/>
            <a:ext cx="2209800" cy="3013364"/>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5952080" y="3981094"/>
            <a:ext cx="3194962" cy="2204194"/>
          </a:xfrm>
          <a:prstGeom prst="rect">
            <a:avLst/>
          </a:prstGeom>
        </p:spPr>
      </p:pic>
      <p:sp>
        <p:nvSpPr>
          <p:cNvPr id="11" name="Rectangle 10"/>
          <p:cNvSpPr/>
          <p:nvPr/>
        </p:nvSpPr>
        <p:spPr>
          <a:xfrm>
            <a:off x="2651369" y="3308381"/>
            <a:ext cx="2586553" cy="354962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descr="D:\Users\Annie\Pictures\p p g.jpg"/>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2396295" y="3956922"/>
            <a:ext cx="3096701" cy="2350800"/>
          </a:xfrm>
          <a:prstGeom prst="rect">
            <a:avLst/>
          </a:prstGeom>
          <a:noFill/>
          <a:ln>
            <a:noFill/>
          </a:ln>
        </p:spPr>
      </p:pic>
      <p:sp>
        <p:nvSpPr>
          <p:cNvPr id="14" name="ZoneTexte 13"/>
          <p:cNvSpPr txBox="1"/>
          <p:nvPr/>
        </p:nvSpPr>
        <p:spPr>
          <a:xfrm>
            <a:off x="2862673" y="1195951"/>
            <a:ext cx="6410739" cy="1107996"/>
          </a:xfrm>
          <a:prstGeom prst="rect">
            <a:avLst/>
          </a:prstGeom>
          <a:noFill/>
        </p:spPr>
        <p:txBody>
          <a:bodyPr wrap="square" rtlCol="0">
            <a:spAutoFit/>
          </a:bodyPr>
          <a:lstStyle/>
          <a:p>
            <a:r>
              <a:rPr lang="fr-FR" sz="6600" b="1" dirty="0" smtClean="0"/>
              <a:t>→6ena </a:t>
            </a:r>
            <a:r>
              <a:rPr lang="fr-FR" sz="6600" b="1" dirty="0" err="1" smtClean="0"/>
              <a:t>edicion</a:t>
            </a:r>
            <a:r>
              <a:rPr lang="fr-FR" sz="6600" b="1" dirty="0" smtClean="0"/>
              <a:t>→ </a:t>
            </a:r>
            <a:endParaRPr lang="fr-FR" sz="6600" b="1" dirty="0"/>
          </a:p>
        </p:txBody>
      </p:sp>
    </p:spTree>
    <p:extLst>
      <p:ext uri="{BB962C8B-B14F-4D97-AF65-F5344CB8AC3E}">
        <p14:creationId xmlns:p14="http://schemas.microsoft.com/office/powerpoint/2010/main" val="34901502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4" name="Rectangle 3"/>
          <p:cNvSpPr/>
          <p:nvPr/>
        </p:nvSpPr>
        <p:spPr>
          <a:xfrm>
            <a:off x="0" y="0"/>
            <a:ext cx="12115800" cy="1754326"/>
          </a:xfrm>
          <a:prstGeom prst="rect">
            <a:avLst/>
          </a:prstGeom>
        </p:spPr>
        <p:txBody>
          <a:bodyPr wrap="square">
            <a:spAutoFit/>
          </a:bodyPr>
          <a:lstStyle/>
          <a:p>
            <a:pPr algn="just">
              <a:spcAft>
                <a:spcPts val="0"/>
              </a:spcAft>
            </a:pPr>
            <a:r>
              <a:rPr lang="ca-ES" b="1" dirty="0">
                <a:solidFill>
                  <a:schemeClr val="accent4">
                    <a:lumMod val="60000"/>
                    <a:lumOff val="40000"/>
                  </a:schemeClr>
                </a:solidFill>
                <a:latin typeface="Times New Roman" panose="02020603050405020304" pitchFamily="18" charset="0"/>
                <a:ea typeface="Times" panose="02020603050405020304" pitchFamily="18" charset="0"/>
              </a:rPr>
              <a:t>E puèi, en 1998, faguèrem una causida decisiva: creèrem un primièr emplec amb Elena Laffont que, al cap d’aqueles 22 ans, es aquí, tojorn fidèla e indispendabla. Las causas s’acceleravan. Nos calguèt un primièr local pròpri que foguèt l’Ostal occitan a Pàmias. La </a:t>
            </a:r>
            <a:r>
              <a:rPr lang="ca-ES" b="1" i="1" dirty="0">
                <a:solidFill>
                  <a:schemeClr val="accent4">
                    <a:lumMod val="60000"/>
                    <a:lumOff val="40000"/>
                  </a:schemeClr>
                </a:solidFill>
                <a:latin typeface="Times New Roman" panose="02020603050405020304" pitchFamily="18" charset="0"/>
                <a:ea typeface="Times" panose="02020603050405020304" pitchFamily="18" charset="0"/>
              </a:rPr>
              <a:t>Letra mesadièra</a:t>
            </a:r>
            <a:r>
              <a:rPr lang="ca-ES" b="1" dirty="0">
                <a:solidFill>
                  <a:schemeClr val="accent4">
                    <a:lumMod val="60000"/>
                    <a:lumOff val="40000"/>
                  </a:schemeClr>
                </a:solidFill>
                <a:latin typeface="Times New Roman" panose="02020603050405020304" pitchFamily="18" charset="0"/>
                <a:ea typeface="Times" panose="02020603050405020304" pitchFamily="18" charset="0"/>
              </a:rPr>
              <a:t>, jos l’impulsion de Miquèl Averós, president a l’epòca de l’IEO d’Arièja, comencèt de se publicar e se contunha uèi... En 2007, per metre en plaça corses d’occitan, creèrem un segon emplec e Camilha Bilhac nos rejunhèt. Ela tanpauc, sabiá pas ont arribava mas, al cap de gaireben, ara, 15 ans, es encara amb nosautres e, ela tanben, i jòga un ròtle màger.</a:t>
            </a:r>
            <a:endParaRPr lang="fr-FR" b="1" dirty="0">
              <a:solidFill>
                <a:schemeClr val="accent4">
                  <a:lumMod val="60000"/>
                  <a:lumOff val="40000"/>
                </a:schemeClr>
              </a:solidFill>
              <a:latin typeface="Times New Roman" panose="02020603050405020304" pitchFamily="18" charset="0"/>
              <a:ea typeface="Times" panose="02020603050405020304" pitchFamily="18" charset="0"/>
            </a:endParaRPr>
          </a:p>
        </p:txBody>
      </p:sp>
      <p:pic>
        <p:nvPicPr>
          <p:cNvPr id="5" name="Image 4"/>
          <p:cNvPicPr>
            <a:picLocks noChangeAspect="1"/>
          </p:cNvPicPr>
          <p:nvPr/>
        </p:nvPicPr>
        <p:blipFill>
          <a:blip r:embed="rId2"/>
          <a:stretch>
            <a:fillRect/>
          </a:stretch>
        </p:blipFill>
        <p:spPr>
          <a:xfrm>
            <a:off x="87307" y="2524539"/>
            <a:ext cx="5779265" cy="4084984"/>
          </a:xfrm>
          <a:prstGeom prst="rect">
            <a:avLst/>
          </a:prstGeom>
        </p:spPr>
      </p:pic>
      <p:sp>
        <p:nvSpPr>
          <p:cNvPr id="6" name="Rectangle 5"/>
          <p:cNvSpPr/>
          <p:nvPr/>
        </p:nvSpPr>
        <p:spPr>
          <a:xfrm>
            <a:off x="251792" y="1958009"/>
            <a:ext cx="5423452" cy="707886"/>
          </a:xfrm>
          <a:prstGeom prst="rect">
            <a:avLst/>
          </a:prstGeom>
          <a:solidFill>
            <a:srgbClr val="FFC000"/>
          </a:solidFill>
        </p:spPr>
        <p:txBody>
          <a:bodyPr wrap="square">
            <a:spAutoFit/>
          </a:bodyPr>
          <a:lstStyle/>
          <a:p>
            <a:r>
              <a:rPr lang="fr-FR" sz="4000" b="1" dirty="0">
                <a:solidFill>
                  <a:srgbClr val="FF0000"/>
                </a:solidFill>
              </a:rPr>
              <a:t>1998: le </a:t>
            </a:r>
            <a:r>
              <a:rPr lang="fr-FR" sz="4000" b="1" dirty="0" err="1">
                <a:solidFill>
                  <a:srgbClr val="FF0000"/>
                </a:solidFill>
              </a:rPr>
              <a:t>primièr</a:t>
            </a:r>
            <a:r>
              <a:rPr lang="fr-FR" sz="4000" b="1" dirty="0">
                <a:solidFill>
                  <a:srgbClr val="FF0000"/>
                </a:solidFill>
              </a:rPr>
              <a:t> </a:t>
            </a:r>
            <a:r>
              <a:rPr lang="fr-FR" sz="4000" b="1" dirty="0" err="1">
                <a:solidFill>
                  <a:srgbClr val="FF0000"/>
                </a:solidFill>
              </a:rPr>
              <a:t>emplèc</a:t>
            </a:r>
            <a:r>
              <a:rPr lang="fr-FR" sz="4000" b="1" dirty="0">
                <a:solidFill>
                  <a:srgbClr val="FF0000"/>
                </a:solidFill>
              </a:rPr>
              <a:t>!</a:t>
            </a:r>
          </a:p>
        </p:txBody>
      </p:sp>
      <p:sp>
        <p:nvSpPr>
          <p:cNvPr id="7" name="Rectangle 6"/>
          <p:cNvSpPr/>
          <p:nvPr/>
        </p:nvSpPr>
        <p:spPr>
          <a:xfrm>
            <a:off x="874643" y="3244334"/>
            <a:ext cx="1361661" cy="523220"/>
          </a:xfrm>
          <a:prstGeom prst="rect">
            <a:avLst/>
          </a:prstGeom>
          <a:solidFill>
            <a:srgbClr val="FFC000"/>
          </a:solidFill>
        </p:spPr>
        <p:txBody>
          <a:bodyPr wrap="square">
            <a:spAutoFit/>
          </a:bodyPr>
          <a:lstStyle/>
          <a:p>
            <a:r>
              <a:rPr lang="fr-FR" sz="2800" b="1" dirty="0" smtClean="0">
                <a:solidFill>
                  <a:srgbClr val="FF0000"/>
                </a:solidFill>
              </a:rPr>
              <a:t>ELENA</a:t>
            </a:r>
            <a:endParaRPr lang="fr-FR" sz="2800" b="1" dirty="0">
              <a:solidFill>
                <a:srgbClr val="FF0000"/>
              </a:solidFill>
            </a:endParaRPr>
          </a:p>
        </p:txBody>
      </p:sp>
      <p:pic>
        <p:nvPicPr>
          <p:cNvPr id="8" name="Espace réservé du contenu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7900" y="2524539"/>
            <a:ext cx="7230422" cy="4084984"/>
          </a:xfrm>
          <a:prstGeom prst="rect">
            <a:avLst/>
          </a:prstGeom>
        </p:spPr>
      </p:pic>
      <p:sp>
        <p:nvSpPr>
          <p:cNvPr id="9" name="Rectangle 8"/>
          <p:cNvSpPr/>
          <p:nvPr/>
        </p:nvSpPr>
        <p:spPr>
          <a:xfrm>
            <a:off x="6057900" y="1958009"/>
            <a:ext cx="6211260" cy="707886"/>
          </a:xfrm>
          <a:prstGeom prst="rect">
            <a:avLst/>
          </a:prstGeom>
          <a:solidFill>
            <a:srgbClr val="FFC000"/>
          </a:solidFill>
        </p:spPr>
        <p:txBody>
          <a:bodyPr wrap="square">
            <a:spAutoFit/>
          </a:bodyPr>
          <a:lstStyle/>
          <a:p>
            <a:r>
              <a:rPr lang="fr-FR" sz="2000" b="1" dirty="0">
                <a:solidFill>
                  <a:srgbClr val="FF0000"/>
                </a:solidFill>
              </a:rPr>
              <a:t> </a:t>
            </a:r>
            <a:r>
              <a:rPr lang="fr-FR" sz="4000" b="1" dirty="0">
                <a:solidFill>
                  <a:srgbClr val="FF0000"/>
                </a:solidFill>
              </a:rPr>
              <a:t>2007 </a:t>
            </a:r>
            <a:r>
              <a:rPr lang="fr-FR" sz="3600" b="1" dirty="0">
                <a:solidFill>
                  <a:srgbClr val="FF0000"/>
                </a:solidFill>
              </a:rPr>
              <a:t>CORSES D’OCCITAN</a:t>
            </a:r>
            <a:endParaRPr lang="fr-FR" sz="3600" dirty="0"/>
          </a:p>
        </p:txBody>
      </p:sp>
      <p:sp>
        <p:nvSpPr>
          <p:cNvPr id="10" name="ZoneTexte 9"/>
          <p:cNvSpPr txBox="1"/>
          <p:nvPr/>
        </p:nvSpPr>
        <p:spPr>
          <a:xfrm>
            <a:off x="251792" y="2775200"/>
            <a:ext cx="1898033" cy="400110"/>
          </a:xfrm>
          <a:prstGeom prst="rect">
            <a:avLst/>
          </a:prstGeom>
          <a:solidFill>
            <a:schemeClr val="accent2"/>
          </a:solidFill>
        </p:spPr>
        <p:txBody>
          <a:bodyPr wrap="square" rtlCol="0">
            <a:spAutoFit/>
          </a:bodyPr>
          <a:lstStyle/>
          <a:p>
            <a:r>
              <a:rPr lang="fr-FR" sz="2000" b="1" dirty="0" err="1" smtClean="0"/>
              <a:t>indispensabla</a:t>
            </a:r>
            <a:endParaRPr lang="fr-FR" sz="2000" b="1" dirty="0"/>
          </a:p>
        </p:txBody>
      </p:sp>
      <p:sp>
        <p:nvSpPr>
          <p:cNvPr id="11" name="Rectangle 10"/>
          <p:cNvSpPr/>
          <p:nvPr/>
        </p:nvSpPr>
        <p:spPr>
          <a:xfrm rot="10800000" flipV="1">
            <a:off x="6152321" y="5801629"/>
            <a:ext cx="4224131" cy="646331"/>
          </a:xfrm>
          <a:prstGeom prst="rect">
            <a:avLst/>
          </a:prstGeom>
          <a:solidFill>
            <a:srgbClr val="FFC000"/>
          </a:solidFill>
        </p:spPr>
        <p:txBody>
          <a:bodyPr wrap="square">
            <a:spAutoFit/>
          </a:bodyPr>
          <a:lstStyle/>
          <a:p>
            <a:r>
              <a:rPr lang="fr-FR" b="1" dirty="0">
                <a:solidFill>
                  <a:srgbClr val="FF0000"/>
                </a:solidFill>
              </a:rPr>
              <a:t>2</a:t>
            </a:r>
            <a:r>
              <a:rPr lang="fr-FR" b="1" baseline="30000" dirty="0">
                <a:solidFill>
                  <a:srgbClr val="FF0000"/>
                </a:solidFill>
              </a:rPr>
              <a:t>nd</a:t>
            </a:r>
            <a:r>
              <a:rPr lang="fr-FR" b="1" dirty="0">
                <a:solidFill>
                  <a:srgbClr val="FF0000"/>
                </a:solidFill>
              </a:rPr>
              <a:t> </a:t>
            </a:r>
            <a:r>
              <a:rPr lang="fr-FR" b="1" dirty="0" err="1">
                <a:solidFill>
                  <a:srgbClr val="FF0000"/>
                </a:solidFill>
              </a:rPr>
              <a:t>Emplèc</a:t>
            </a:r>
            <a:r>
              <a:rPr lang="fr-FR" b="1" dirty="0">
                <a:solidFill>
                  <a:srgbClr val="FF0000"/>
                </a:solidFill>
              </a:rPr>
              <a:t>:   CAMILHA</a:t>
            </a:r>
          </a:p>
          <a:p>
            <a:r>
              <a:rPr lang="fr-FR" b="1" dirty="0">
                <a:solidFill>
                  <a:srgbClr val="FF0000"/>
                </a:solidFill>
              </a:rPr>
              <a:t>Que </a:t>
            </a:r>
            <a:r>
              <a:rPr lang="fr-FR" b="1" dirty="0" err="1">
                <a:solidFill>
                  <a:srgbClr val="FF0000"/>
                </a:solidFill>
              </a:rPr>
              <a:t>dempuèi</a:t>
            </a:r>
            <a:r>
              <a:rPr lang="fr-FR" b="1" dirty="0">
                <a:solidFill>
                  <a:srgbClr val="FF0000"/>
                </a:solidFill>
              </a:rPr>
              <a:t> 15 ans </a:t>
            </a:r>
            <a:r>
              <a:rPr lang="fr-FR" b="1" dirty="0" err="1">
                <a:solidFill>
                  <a:srgbClr val="FF0000"/>
                </a:solidFill>
              </a:rPr>
              <a:t>jòga</a:t>
            </a:r>
            <a:r>
              <a:rPr lang="fr-FR" b="1" dirty="0">
                <a:solidFill>
                  <a:srgbClr val="FF0000"/>
                </a:solidFill>
              </a:rPr>
              <a:t> un </a:t>
            </a:r>
            <a:r>
              <a:rPr lang="fr-FR" b="1" dirty="0" err="1">
                <a:solidFill>
                  <a:srgbClr val="FF0000"/>
                </a:solidFill>
              </a:rPr>
              <a:t>ròtle</a:t>
            </a:r>
            <a:r>
              <a:rPr lang="fr-FR" b="1" dirty="0">
                <a:solidFill>
                  <a:srgbClr val="FF0000"/>
                </a:solidFill>
              </a:rPr>
              <a:t> </a:t>
            </a:r>
            <a:r>
              <a:rPr lang="fr-FR" b="1" dirty="0" err="1">
                <a:solidFill>
                  <a:srgbClr val="FF0000"/>
                </a:solidFill>
              </a:rPr>
              <a:t>màger</a:t>
            </a:r>
            <a:r>
              <a:rPr lang="fr-FR" b="1" dirty="0">
                <a:solidFill>
                  <a:srgbClr val="FF0000"/>
                </a:solidFill>
              </a:rPr>
              <a:t>!</a:t>
            </a:r>
          </a:p>
        </p:txBody>
      </p:sp>
    </p:spTree>
    <p:extLst>
      <p:ext uri="{BB962C8B-B14F-4D97-AF65-F5344CB8AC3E}">
        <p14:creationId xmlns:p14="http://schemas.microsoft.com/office/powerpoint/2010/main" val="12310906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4" name="Rectangle 3"/>
          <p:cNvSpPr/>
          <p:nvPr/>
        </p:nvSpPr>
        <p:spPr>
          <a:xfrm>
            <a:off x="7444409" y="0"/>
            <a:ext cx="4509804" cy="2246769"/>
          </a:xfrm>
          <a:prstGeom prst="rect">
            <a:avLst/>
          </a:prstGeom>
        </p:spPr>
        <p:txBody>
          <a:bodyPr wrap="square">
            <a:spAutoFit/>
          </a:bodyPr>
          <a:lstStyle/>
          <a:p>
            <a:r>
              <a:rPr lang="ca-ES" sz="2000" dirty="0">
                <a:latin typeface="Times New Roman" panose="02020603050405020304" pitchFamily="18" charset="0"/>
                <a:ea typeface="Times" panose="02020603050405020304" pitchFamily="18" charset="0"/>
              </a:rPr>
              <a:t>En trenta ans, passèrem d’un sèti social situat al Castèl de Lobièras que los sieus proprietaris èran membres de </a:t>
            </a:r>
            <a:r>
              <a:rPr lang="ca-ES" sz="2000" dirty="0" smtClean="0">
                <a:latin typeface="Times New Roman" panose="02020603050405020304" pitchFamily="18" charset="0"/>
                <a:ea typeface="Times" panose="02020603050405020304" pitchFamily="18" charset="0"/>
              </a:rPr>
              <a:t>l’IEO,a </a:t>
            </a:r>
            <a:r>
              <a:rPr lang="ca-ES" sz="2000" dirty="0">
                <a:latin typeface="Times New Roman" panose="02020603050405020304" pitchFamily="18" charset="0"/>
                <a:ea typeface="Times" panose="02020603050405020304" pitchFamily="18" charset="0"/>
              </a:rPr>
              <a:t>divèrses endreits de Pàmias, per acabar a l’Espaci occitan de Pàmias que nos i installèrem en 2011, dètz ans a, autre anniversari que podèm festejar! </a:t>
            </a:r>
            <a:endParaRPr lang="fr-FR" sz="2000" dirty="0"/>
          </a:p>
        </p:txBody>
      </p:sp>
      <p:pic>
        <p:nvPicPr>
          <p:cNvPr id="5" name="Image 4" descr="D:\Users\Annie\Pictures\ostal_nadal.jpg"/>
          <p:cNvPicPr/>
          <p:nvPr/>
        </p:nvPicPr>
        <p:blipFill>
          <a:blip r:embed="rId2">
            <a:extLst>
              <a:ext uri="{28A0092B-C50C-407E-A947-70E740481C1C}">
                <a14:useLocalDpi xmlns:a14="http://schemas.microsoft.com/office/drawing/2010/main" val="0"/>
              </a:ext>
            </a:extLst>
          </a:blip>
          <a:srcRect/>
          <a:stretch>
            <a:fillRect/>
          </a:stretch>
        </p:blipFill>
        <p:spPr bwMode="auto">
          <a:xfrm>
            <a:off x="112644" y="58839"/>
            <a:ext cx="7331765" cy="6714962"/>
          </a:xfrm>
          <a:prstGeom prst="rect">
            <a:avLst/>
          </a:prstGeom>
          <a:noFill/>
          <a:ln>
            <a:noFill/>
          </a:ln>
        </p:spPr>
      </p:pic>
      <p:sp>
        <p:nvSpPr>
          <p:cNvPr id="11" name="ZoneTexte 10"/>
          <p:cNvSpPr txBox="1"/>
          <p:nvPr/>
        </p:nvSpPr>
        <p:spPr>
          <a:xfrm>
            <a:off x="321366" y="5983357"/>
            <a:ext cx="1541545" cy="707886"/>
          </a:xfrm>
          <a:prstGeom prst="rect">
            <a:avLst/>
          </a:prstGeom>
          <a:solidFill>
            <a:srgbClr val="66FF33"/>
          </a:solidFill>
        </p:spPr>
        <p:txBody>
          <a:bodyPr wrap="square" rtlCol="0">
            <a:spAutoFit/>
          </a:bodyPr>
          <a:lstStyle/>
          <a:p>
            <a:r>
              <a:rPr lang="fr-FR" sz="4000" b="1" dirty="0" smtClean="0">
                <a:solidFill>
                  <a:srgbClr val="FF0000"/>
                </a:solidFill>
              </a:rPr>
              <a:t>1999</a:t>
            </a:r>
            <a:endParaRPr lang="fr-FR" sz="4000" b="1" dirty="0">
              <a:solidFill>
                <a:srgbClr val="FF0000"/>
              </a:solidFill>
            </a:endParaRPr>
          </a:p>
        </p:txBody>
      </p:sp>
      <p:pic>
        <p:nvPicPr>
          <p:cNvPr id="13" name="Image 12"/>
          <p:cNvPicPr>
            <a:picLocks noChangeAspect="1"/>
          </p:cNvPicPr>
          <p:nvPr/>
        </p:nvPicPr>
        <p:blipFill>
          <a:blip r:embed="rId3"/>
          <a:stretch>
            <a:fillRect/>
          </a:stretch>
        </p:blipFill>
        <p:spPr>
          <a:xfrm>
            <a:off x="7832034" y="2246769"/>
            <a:ext cx="4381127" cy="4527032"/>
          </a:xfrm>
          <a:prstGeom prst="rect">
            <a:avLst/>
          </a:prstGeom>
        </p:spPr>
      </p:pic>
      <p:sp>
        <p:nvSpPr>
          <p:cNvPr id="16" name="ZoneTexte 15"/>
          <p:cNvSpPr txBox="1"/>
          <p:nvPr/>
        </p:nvSpPr>
        <p:spPr>
          <a:xfrm>
            <a:off x="4480768" y="6229578"/>
            <a:ext cx="3351267" cy="461665"/>
          </a:xfrm>
          <a:prstGeom prst="rect">
            <a:avLst/>
          </a:prstGeom>
          <a:solidFill>
            <a:srgbClr val="FF0000"/>
          </a:solidFill>
        </p:spPr>
        <p:txBody>
          <a:bodyPr wrap="square" rtlCol="0">
            <a:spAutoFit/>
          </a:bodyPr>
          <a:lstStyle/>
          <a:p>
            <a:r>
              <a:rPr lang="fr-FR" sz="2400" dirty="0" smtClean="0">
                <a:solidFill>
                  <a:srgbClr val="FFC000"/>
                </a:solidFill>
              </a:rPr>
              <a:t>14 de </a:t>
            </a:r>
            <a:r>
              <a:rPr lang="fr-FR" sz="2400" dirty="0" err="1" smtClean="0">
                <a:solidFill>
                  <a:srgbClr val="FFC000"/>
                </a:solidFill>
              </a:rPr>
              <a:t>decembre</a:t>
            </a:r>
            <a:r>
              <a:rPr lang="fr-FR" sz="2400" dirty="0" smtClean="0">
                <a:solidFill>
                  <a:srgbClr val="FFC000"/>
                </a:solidFill>
              </a:rPr>
              <a:t> de 1999</a:t>
            </a:r>
            <a:endParaRPr lang="fr-FR" sz="2400" dirty="0">
              <a:solidFill>
                <a:srgbClr val="FFC000"/>
              </a:solidFill>
            </a:endParaRPr>
          </a:p>
        </p:txBody>
      </p:sp>
    </p:spTree>
    <p:extLst>
      <p:ext uri="{BB962C8B-B14F-4D97-AF65-F5344CB8AC3E}">
        <p14:creationId xmlns:p14="http://schemas.microsoft.com/office/powerpoint/2010/main" val="10295500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095" y="1494125"/>
            <a:ext cx="7465039" cy="5317435"/>
          </a:xfrm>
          <a:prstGeom prst="rect">
            <a:avLst/>
          </a:prstGeom>
        </p:spPr>
      </p:pic>
      <p:sp>
        <p:nvSpPr>
          <p:cNvPr id="7" name="ZoneTexte 6"/>
          <p:cNvSpPr txBox="1"/>
          <p:nvPr/>
        </p:nvSpPr>
        <p:spPr>
          <a:xfrm rot="21441469">
            <a:off x="-14347" y="1622588"/>
            <a:ext cx="7501798" cy="769441"/>
          </a:xfrm>
          <a:prstGeom prst="rect">
            <a:avLst/>
          </a:prstGeom>
          <a:solidFill>
            <a:srgbClr val="A50021"/>
          </a:solidFill>
        </p:spPr>
        <p:txBody>
          <a:bodyPr wrap="square" rtlCol="0">
            <a:spAutoFit/>
          </a:bodyPr>
          <a:lstStyle/>
          <a:p>
            <a:r>
              <a:rPr lang="fr-FR" sz="4400" b="1" dirty="0">
                <a:solidFill>
                  <a:srgbClr val="FFC000"/>
                </a:solidFill>
              </a:rPr>
              <a:t>         </a:t>
            </a:r>
            <a:r>
              <a:rPr lang="fr-FR" sz="4400" b="1" dirty="0" smtClean="0">
                <a:solidFill>
                  <a:srgbClr val="FFC000"/>
                </a:solidFill>
              </a:rPr>
              <a:t>             </a:t>
            </a:r>
            <a:r>
              <a:rPr lang="fr-FR" sz="3200" b="1" dirty="0" smtClean="0">
                <a:solidFill>
                  <a:srgbClr val="FFC000"/>
                </a:solidFill>
              </a:rPr>
              <a:t>IEO </a:t>
            </a:r>
            <a:r>
              <a:rPr lang="fr-FR" sz="3200" b="1" dirty="0">
                <a:solidFill>
                  <a:srgbClr val="FFC000"/>
                </a:solidFill>
              </a:rPr>
              <a:t>ARIÈJA</a:t>
            </a:r>
            <a:endParaRPr lang="fr-FR" sz="4000" b="1" dirty="0">
              <a:solidFill>
                <a:srgbClr val="FFC000"/>
              </a:solidFill>
            </a:endParaRPr>
          </a:p>
        </p:txBody>
      </p:sp>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188" y="1913192"/>
            <a:ext cx="531586" cy="531586"/>
          </a:xfrm>
          <a:prstGeom prst="rect">
            <a:avLst/>
          </a:prstGeom>
        </p:spPr>
      </p:pic>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59895">
            <a:off x="6262426" y="1589849"/>
            <a:ext cx="646684" cy="646684"/>
          </a:xfrm>
          <a:prstGeom prst="rect">
            <a:avLst/>
          </a:prstGeom>
        </p:spPr>
      </p:pic>
      <p:sp>
        <p:nvSpPr>
          <p:cNvPr id="10" name="Rectangle 9"/>
          <p:cNvSpPr/>
          <p:nvPr/>
        </p:nvSpPr>
        <p:spPr>
          <a:xfrm>
            <a:off x="41702" y="19264"/>
            <a:ext cx="1906034" cy="923330"/>
          </a:xfrm>
          <a:prstGeom prst="rect">
            <a:avLst/>
          </a:prstGeom>
          <a:solidFill>
            <a:srgbClr val="FFC000"/>
          </a:solidFill>
        </p:spPr>
        <p:txBody>
          <a:bodyPr wrap="square">
            <a:spAutoFit/>
          </a:bodyPr>
          <a:lstStyle/>
          <a:p>
            <a:endParaRPr lang="fr-FR" sz="5400" b="1" dirty="0">
              <a:solidFill>
                <a:srgbClr val="FF0000"/>
              </a:solidFill>
            </a:endParaRPr>
          </a:p>
        </p:txBody>
      </p:sp>
      <p:pic>
        <p:nvPicPr>
          <p:cNvPr id="11" name="Espace réservé du contenu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52949" y="2770064"/>
            <a:ext cx="5755775" cy="3835963"/>
          </a:xfrm>
          <a:prstGeom prst="rect">
            <a:avLst/>
          </a:prstGeom>
        </p:spPr>
      </p:pic>
      <p:pic>
        <p:nvPicPr>
          <p:cNvPr id="12" name="Image 11"/>
          <p:cNvPicPr>
            <a:picLocks noChangeAspect="1"/>
          </p:cNvPicPr>
          <p:nvPr/>
        </p:nvPicPr>
        <p:blipFill>
          <a:blip r:embed="rId6"/>
          <a:stretch>
            <a:fillRect/>
          </a:stretch>
        </p:blipFill>
        <p:spPr>
          <a:xfrm>
            <a:off x="7696108" y="19264"/>
            <a:ext cx="4119704" cy="2629183"/>
          </a:xfrm>
          <a:prstGeom prst="rect">
            <a:avLst/>
          </a:prstGeom>
        </p:spPr>
      </p:pic>
      <p:sp>
        <p:nvSpPr>
          <p:cNvPr id="13" name="Rectangle 12"/>
          <p:cNvSpPr/>
          <p:nvPr/>
        </p:nvSpPr>
        <p:spPr>
          <a:xfrm>
            <a:off x="288236" y="188843"/>
            <a:ext cx="6933906" cy="830997"/>
          </a:xfrm>
          <a:prstGeom prst="rect">
            <a:avLst/>
          </a:prstGeom>
        </p:spPr>
        <p:txBody>
          <a:bodyPr wrap="square">
            <a:spAutoFit/>
          </a:bodyPr>
          <a:lstStyle/>
          <a:p>
            <a:r>
              <a:rPr lang="fr-FR" sz="4800" b="1" dirty="0">
                <a:solidFill>
                  <a:srgbClr val="FF0000"/>
                </a:solidFill>
              </a:rPr>
              <a:t>2011 ESPACI OCCITAN</a:t>
            </a:r>
          </a:p>
        </p:txBody>
      </p:sp>
      <p:sp>
        <p:nvSpPr>
          <p:cNvPr id="14" name="Rectangle 13"/>
          <p:cNvSpPr/>
          <p:nvPr/>
        </p:nvSpPr>
        <p:spPr>
          <a:xfrm>
            <a:off x="4979504" y="2940070"/>
            <a:ext cx="4134679" cy="707886"/>
          </a:xfrm>
          <a:prstGeom prst="rect">
            <a:avLst/>
          </a:prstGeom>
          <a:solidFill>
            <a:srgbClr val="FFC000"/>
          </a:solidFill>
        </p:spPr>
        <p:txBody>
          <a:bodyPr wrap="square">
            <a:spAutoFit/>
          </a:bodyPr>
          <a:lstStyle/>
          <a:p>
            <a:r>
              <a:rPr lang="fr-FR" sz="4000" b="1" dirty="0">
                <a:solidFill>
                  <a:srgbClr val="FF0000"/>
                </a:solidFill>
              </a:rPr>
              <a:t>INAUGURACION</a:t>
            </a:r>
          </a:p>
        </p:txBody>
      </p:sp>
    </p:spTree>
    <p:extLst>
      <p:ext uri="{BB962C8B-B14F-4D97-AF65-F5344CB8AC3E}">
        <p14:creationId xmlns:p14="http://schemas.microsoft.com/office/powerpoint/2010/main" val="42916490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4" name="Rectangle 3"/>
          <p:cNvSpPr/>
          <p:nvPr/>
        </p:nvSpPr>
        <p:spPr>
          <a:xfrm>
            <a:off x="0" y="3161210"/>
            <a:ext cx="12192000" cy="3046988"/>
          </a:xfrm>
          <a:prstGeom prst="rect">
            <a:avLst/>
          </a:prstGeom>
        </p:spPr>
        <p:txBody>
          <a:bodyPr wrap="square">
            <a:spAutoFit/>
          </a:bodyPr>
          <a:lstStyle/>
          <a:p>
            <a:pPr indent="449580" algn="just">
              <a:spcAft>
                <a:spcPts val="0"/>
              </a:spcAft>
            </a:pPr>
            <a:r>
              <a:rPr lang="ca-ES" sz="2400" dirty="0">
                <a:latin typeface="Times New Roman" panose="02020603050405020304" pitchFamily="18" charset="0"/>
                <a:ea typeface="Times" panose="02020603050405020304" pitchFamily="18" charset="0"/>
              </a:rPr>
              <a:t>Quand reviscolèrem la seccion d’Arièja de l’IEO podiam segurament pas saber ont aniriam mas cresi que i aviá la volontat de bastir e d’o far, pas a pas, solidament. Las dificultats èran de cada jorn mas caliá avançar, aviam pas d’autra possibilitat. </a:t>
            </a:r>
            <a:endParaRPr lang="ca-ES" sz="2400" dirty="0" smtClean="0">
              <a:latin typeface="Times New Roman" panose="02020603050405020304" pitchFamily="18" charset="0"/>
              <a:ea typeface="Times" panose="02020603050405020304" pitchFamily="18" charset="0"/>
            </a:endParaRPr>
          </a:p>
          <a:p>
            <a:pPr indent="449580" algn="just">
              <a:spcAft>
                <a:spcPts val="0"/>
              </a:spcAft>
            </a:pPr>
            <a:r>
              <a:rPr lang="ca-ES" sz="2400" dirty="0">
                <a:latin typeface="Times New Roman" panose="02020603050405020304" pitchFamily="18" charset="0"/>
                <a:ea typeface="Times" panose="02020603050405020304" pitchFamily="18" charset="0"/>
              </a:rPr>
              <a:t>S</a:t>
            </a:r>
            <a:r>
              <a:rPr lang="ca-ES" sz="2400" dirty="0" smtClean="0">
                <a:latin typeface="Times New Roman" panose="02020603050405020304" pitchFamily="18" charset="0"/>
                <a:ea typeface="Times" panose="02020603050405020304" pitchFamily="18" charset="0"/>
              </a:rPr>
              <a:t>apièrem </a:t>
            </a:r>
            <a:r>
              <a:rPr lang="ca-ES" sz="2400" dirty="0">
                <a:latin typeface="Times New Roman" panose="02020603050405020304" pitchFamily="18" charset="0"/>
                <a:ea typeface="Times" panose="02020603050405020304" pitchFamily="18" charset="0"/>
              </a:rPr>
              <a:t>aprofeitar lo vam novèl donat per la creacion d’una seccion regionala de l’IEO que, amb lo sieu president Miquèl Tayac, permetèt de menar accions novèlas mas tanben de l’IEO federal jos l’impulsion de David Grosclaude que ne foguèt president de 2001 a 2010. Nos’n brembarem tanben la granda amassada generala de l’IEO federal qu’organizèrem a Foish a la prima de 2007; foguèt un grand moment per nosautres.</a:t>
            </a:r>
            <a:endParaRPr lang="fr-FR" sz="2400" dirty="0">
              <a:latin typeface="Times New Roman" panose="02020603050405020304" pitchFamily="18" charset="0"/>
              <a:ea typeface="Times" panose="02020603050405020304" pitchFamily="18" charset="0"/>
            </a:endParaRPr>
          </a:p>
        </p:txBody>
      </p:sp>
      <p:pic>
        <p:nvPicPr>
          <p:cNvPr id="6"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5355" y="206586"/>
            <a:ext cx="4416645" cy="2484363"/>
          </a:xfrm>
        </p:spPr>
      </p:pic>
      <p:pic>
        <p:nvPicPr>
          <p:cNvPr id="7" name="Image 6" descr="C:\Users\User\AppData\Local\Microsoft\Windows\INetCache\Content.MSO\9B6CE815.tmp"/>
          <p:cNvPicPr/>
          <p:nvPr/>
        </p:nvPicPr>
        <p:blipFill>
          <a:blip r:embed="rId3">
            <a:extLst>
              <a:ext uri="{28A0092B-C50C-407E-A947-70E740481C1C}">
                <a14:useLocalDpi xmlns:a14="http://schemas.microsoft.com/office/drawing/2010/main" val="0"/>
              </a:ext>
            </a:extLst>
          </a:blip>
          <a:srcRect/>
          <a:stretch>
            <a:fillRect/>
          </a:stretch>
        </p:blipFill>
        <p:spPr bwMode="auto">
          <a:xfrm>
            <a:off x="5274081" y="1"/>
            <a:ext cx="4244387" cy="2690948"/>
          </a:xfrm>
          <a:prstGeom prst="rect">
            <a:avLst/>
          </a:prstGeom>
          <a:noFill/>
          <a:ln>
            <a:noFill/>
          </a:ln>
        </p:spPr>
      </p:pic>
      <p:sp>
        <p:nvSpPr>
          <p:cNvPr id="8" name="ZoneTexte 7"/>
          <p:cNvSpPr txBox="1"/>
          <p:nvPr/>
        </p:nvSpPr>
        <p:spPr>
          <a:xfrm>
            <a:off x="9518469" y="1381539"/>
            <a:ext cx="1663338" cy="369332"/>
          </a:xfrm>
          <a:prstGeom prst="rect">
            <a:avLst/>
          </a:prstGeom>
          <a:noFill/>
        </p:spPr>
        <p:txBody>
          <a:bodyPr wrap="square" rtlCol="0">
            <a:spAutoFit/>
          </a:bodyPr>
          <a:lstStyle/>
          <a:p>
            <a:r>
              <a:rPr lang="fr-FR" dirty="0" err="1" smtClean="0">
                <a:solidFill>
                  <a:schemeClr val="bg1"/>
                </a:solidFill>
              </a:rPr>
              <a:t>Miquèu</a:t>
            </a:r>
            <a:r>
              <a:rPr lang="fr-FR" dirty="0" smtClean="0">
                <a:solidFill>
                  <a:schemeClr val="bg1"/>
                </a:solidFill>
              </a:rPr>
              <a:t> </a:t>
            </a:r>
            <a:r>
              <a:rPr lang="fr-FR" dirty="0" err="1" smtClean="0">
                <a:solidFill>
                  <a:schemeClr val="bg1"/>
                </a:solidFill>
              </a:rPr>
              <a:t>Tayac</a:t>
            </a:r>
            <a:endParaRPr lang="fr-FR" dirty="0">
              <a:solidFill>
                <a:schemeClr val="bg1"/>
              </a:solidFill>
            </a:endParaRPr>
          </a:p>
        </p:txBody>
      </p:sp>
    </p:spTree>
    <p:extLst>
      <p:ext uri="{BB962C8B-B14F-4D97-AF65-F5344CB8AC3E}">
        <p14:creationId xmlns:p14="http://schemas.microsoft.com/office/powerpoint/2010/main" val="5845092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flipV="1">
            <a:off x="838200" y="217714"/>
            <a:ext cx="10515600" cy="147411"/>
          </a:xfrm>
        </p:spPr>
        <p:txBody>
          <a:bodyPr>
            <a:normAutofit fontScale="90000"/>
          </a:bodyPr>
          <a:lstStyle/>
          <a:p>
            <a:endParaRPr lang="fr-FR" dirty="0"/>
          </a:p>
        </p:txBody>
      </p:sp>
      <p:sp>
        <p:nvSpPr>
          <p:cNvPr id="7" name="ZoneTexte 6"/>
          <p:cNvSpPr txBox="1"/>
          <p:nvPr/>
        </p:nvSpPr>
        <p:spPr>
          <a:xfrm>
            <a:off x="1611086" y="85653"/>
            <a:ext cx="8708569" cy="830997"/>
          </a:xfrm>
          <a:prstGeom prst="rect">
            <a:avLst/>
          </a:prstGeom>
          <a:solidFill>
            <a:srgbClr val="FF0000"/>
          </a:solidFill>
        </p:spPr>
        <p:txBody>
          <a:bodyPr wrap="square" rtlCol="0">
            <a:spAutoFit/>
          </a:bodyPr>
          <a:lstStyle/>
          <a:p>
            <a:r>
              <a:rPr lang="fr-FR" sz="4800" b="1" dirty="0">
                <a:solidFill>
                  <a:srgbClr val="FFC000"/>
                </a:solidFill>
              </a:rPr>
              <a:t>2007 AG IEO </a:t>
            </a:r>
            <a:r>
              <a:rPr lang="fr-FR" sz="4800" b="1" dirty="0" smtClean="0">
                <a:solidFill>
                  <a:srgbClr val="FFC000"/>
                </a:solidFill>
              </a:rPr>
              <a:t>FEDEREAL A </a:t>
            </a:r>
            <a:r>
              <a:rPr lang="fr-FR" sz="4800" b="1" dirty="0">
                <a:solidFill>
                  <a:srgbClr val="FFC000"/>
                </a:solidFill>
              </a:rPr>
              <a:t>PÀMIAS</a:t>
            </a:r>
          </a:p>
        </p:txBody>
      </p:sp>
      <p:sp>
        <p:nvSpPr>
          <p:cNvPr id="9" name="Rectangle 8"/>
          <p:cNvSpPr/>
          <p:nvPr/>
        </p:nvSpPr>
        <p:spPr>
          <a:xfrm>
            <a:off x="6696412" y="2156790"/>
            <a:ext cx="5495588" cy="470120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dirty="0"/>
          </a:p>
        </p:txBody>
      </p:sp>
      <p:sp>
        <p:nvSpPr>
          <p:cNvPr id="11" name="Rectangle 10"/>
          <p:cNvSpPr/>
          <p:nvPr/>
        </p:nvSpPr>
        <p:spPr>
          <a:xfrm>
            <a:off x="10319655" y="3548269"/>
            <a:ext cx="1942013" cy="369332"/>
          </a:xfrm>
          <a:prstGeom prst="rect">
            <a:avLst/>
          </a:prstGeom>
          <a:solidFill>
            <a:srgbClr val="FFC000"/>
          </a:solidFill>
        </p:spPr>
        <p:txBody>
          <a:bodyPr wrap="square">
            <a:spAutoFit/>
          </a:bodyPr>
          <a:lstStyle/>
          <a:p>
            <a:r>
              <a:rPr lang="fr-FR" b="1" dirty="0">
                <a:effectLst>
                  <a:outerShdw blurRad="38100" dist="38100" dir="2700000" algn="tl">
                    <a:srgbClr val="000000">
                      <a:alpha val="43137"/>
                    </a:srgbClr>
                  </a:outerShdw>
                </a:effectLst>
              </a:rPr>
              <a:t>David  </a:t>
            </a:r>
            <a:r>
              <a:rPr lang="fr-FR" b="1" dirty="0" err="1">
                <a:effectLst>
                  <a:outerShdw blurRad="38100" dist="38100" dir="2700000" algn="tl">
                    <a:srgbClr val="000000">
                      <a:alpha val="43137"/>
                    </a:srgbClr>
                  </a:outerShdw>
                </a:effectLst>
              </a:rPr>
              <a:t>Grosclaude</a:t>
            </a:r>
            <a:endParaRPr lang="fr-FR" b="1" dirty="0">
              <a:effectLst>
                <a:outerShdw blurRad="38100" dist="38100" dir="2700000" algn="tl">
                  <a:srgbClr val="000000">
                    <a:alpha val="43137"/>
                  </a:srgbClr>
                </a:outerShdw>
              </a:effectLst>
            </a:endParaRPr>
          </a:p>
        </p:txBody>
      </p:sp>
      <p:sp>
        <p:nvSpPr>
          <p:cNvPr id="12" name="Espace réservé du contenu 11"/>
          <p:cNvSpPr>
            <a:spLocks noGrp="1"/>
          </p:cNvSpPr>
          <p:nvPr>
            <p:ph idx="1"/>
          </p:nvPr>
        </p:nvSpPr>
        <p:spPr>
          <a:xfrm>
            <a:off x="838200" y="3548269"/>
            <a:ext cx="3505200" cy="2628693"/>
          </a:xfrm>
        </p:spPr>
        <p:txBody>
          <a:bodyPr/>
          <a:lstStyle/>
          <a:p>
            <a:endParaRPr lang="fr-FR" dirty="0"/>
          </a:p>
          <a:p>
            <a:endParaRPr lang="fr-FR" dirty="0"/>
          </a:p>
        </p:txBody>
      </p:sp>
      <p:pic>
        <p:nvPicPr>
          <p:cNvPr id="13" name="Imag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2968" y="4862615"/>
            <a:ext cx="2284428" cy="2284428"/>
          </a:xfrm>
          <a:prstGeom prst="rect">
            <a:avLst/>
          </a:prstGeom>
        </p:spPr>
      </p:pic>
      <p:pic>
        <p:nvPicPr>
          <p:cNvPr id="3" name="Image 2"/>
          <p:cNvPicPr>
            <a:picLocks noChangeAspect="1"/>
          </p:cNvPicPr>
          <p:nvPr/>
        </p:nvPicPr>
        <p:blipFill>
          <a:blip r:embed="rId3"/>
          <a:stretch>
            <a:fillRect/>
          </a:stretch>
        </p:blipFill>
        <p:spPr>
          <a:xfrm>
            <a:off x="151595" y="1179497"/>
            <a:ext cx="7669631" cy="5106875"/>
          </a:xfrm>
          <a:prstGeom prst="rect">
            <a:avLst/>
          </a:prstGeom>
        </p:spPr>
      </p:pic>
      <p:pic>
        <p:nvPicPr>
          <p:cNvPr id="16" name="Image 15"/>
          <p:cNvPicPr>
            <a:picLocks noChangeAspect="1"/>
          </p:cNvPicPr>
          <p:nvPr/>
        </p:nvPicPr>
        <p:blipFill>
          <a:blip r:embed="rId4"/>
          <a:stretch>
            <a:fillRect/>
          </a:stretch>
        </p:blipFill>
        <p:spPr>
          <a:xfrm>
            <a:off x="7855315" y="1152301"/>
            <a:ext cx="2396162" cy="5530600"/>
          </a:xfrm>
          <a:prstGeom prst="rect">
            <a:avLst/>
          </a:prstGeom>
        </p:spPr>
      </p:pic>
      <p:pic>
        <p:nvPicPr>
          <p:cNvPr id="17" name="Espace réservé du contenu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0148457" y="714027"/>
            <a:ext cx="2043543" cy="2885525"/>
          </a:xfrm>
          <a:prstGeom prst="rect">
            <a:avLst/>
          </a:prstGeom>
        </p:spPr>
      </p:pic>
      <p:sp>
        <p:nvSpPr>
          <p:cNvPr id="4" name="ZoneTexte 3"/>
          <p:cNvSpPr txBox="1"/>
          <p:nvPr/>
        </p:nvSpPr>
        <p:spPr>
          <a:xfrm>
            <a:off x="-185685" y="1271451"/>
            <a:ext cx="925123" cy="646331"/>
          </a:xfrm>
          <a:prstGeom prst="rect">
            <a:avLst/>
          </a:prstGeom>
          <a:solidFill>
            <a:srgbClr val="EAEAEA"/>
          </a:solidFill>
        </p:spPr>
        <p:txBody>
          <a:bodyPr wrap="square" rtlCol="0">
            <a:spAutoFit/>
          </a:bodyPr>
          <a:lstStyle/>
          <a:p>
            <a:endParaRPr lang="fr-FR" dirty="0" smtClean="0"/>
          </a:p>
          <a:p>
            <a:endParaRPr lang="fr-FR" dirty="0"/>
          </a:p>
        </p:txBody>
      </p:sp>
      <p:pic>
        <p:nvPicPr>
          <p:cNvPr id="18" name="Imag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74" y="291419"/>
            <a:ext cx="1782484" cy="1782484"/>
          </a:xfrm>
          <a:prstGeom prst="rect">
            <a:avLst/>
          </a:prstGeom>
        </p:spPr>
      </p:pic>
      <p:pic>
        <p:nvPicPr>
          <p:cNvPr id="19" name="Imag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7454" y="4284491"/>
            <a:ext cx="1888568" cy="1888568"/>
          </a:xfrm>
          <a:prstGeom prst="rect">
            <a:avLst/>
          </a:prstGeom>
        </p:spPr>
      </p:pic>
    </p:spTree>
    <p:extLst>
      <p:ext uri="{BB962C8B-B14F-4D97-AF65-F5344CB8AC3E}">
        <p14:creationId xmlns:p14="http://schemas.microsoft.com/office/powerpoint/2010/main" val="30107740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8279237" y="271917"/>
            <a:ext cx="3773426" cy="572815"/>
          </a:xfrm>
          <a:solidFill>
            <a:srgbClr val="FFC000"/>
          </a:solidFill>
        </p:spPr>
        <p:txBody>
          <a:bodyPr>
            <a:noAutofit/>
          </a:bodyPr>
          <a:lstStyle/>
          <a:p>
            <a:r>
              <a:rPr lang="fr-FR" sz="4000" b="1" dirty="0">
                <a:solidFill>
                  <a:srgbClr val="FF0000"/>
                </a:solidFill>
              </a:rPr>
              <a:t>La carta d’</a:t>
            </a:r>
            <a:r>
              <a:rPr lang="fr-FR" sz="4000" b="1" dirty="0" err="1">
                <a:solidFill>
                  <a:srgbClr val="FF0000"/>
                </a:solidFill>
              </a:rPr>
              <a:t>aderent</a:t>
            </a:r>
            <a:endParaRPr lang="fr-FR" sz="4000" b="1" dirty="0">
              <a:solidFill>
                <a:srgbClr val="FF0000"/>
              </a:solidFill>
            </a:endParaRPr>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296318" y="1092524"/>
            <a:ext cx="1895682" cy="2747889"/>
          </a:xfr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5266330" y="527856"/>
            <a:ext cx="3267664" cy="2323779"/>
          </a:xfrm>
          <a:prstGeom prst="rect">
            <a:avLst/>
          </a:prstGeom>
        </p:spPr>
      </p:pic>
      <p:pic>
        <p:nvPicPr>
          <p:cNvPr id="6" name="Image 5"/>
          <p:cNvPicPr>
            <a:picLocks noChangeAspect="1"/>
          </p:cNvPicPr>
          <p:nvPr/>
        </p:nvPicPr>
        <p:blipFill>
          <a:blip r:embed="rId4"/>
          <a:stretch>
            <a:fillRect/>
          </a:stretch>
        </p:blipFill>
        <p:spPr>
          <a:xfrm>
            <a:off x="8120518" y="1129343"/>
            <a:ext cx="2117333" cy="2772080"/>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54096" y="4685211"/>
            <a:ext cx="3096383" cy="1911927"/>
          </a:xfrm>
          <a:prstGeom prst="rect">
            <a:avLst/>
          </a:prstGeom>
        </p:spPr>
      </p:pic>
      <p:pic>
        <p:nvPicPr>
          <p:cNvPr id="8" name="Imag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59696" y="4112397"/>
            <a:ext cx="3816232" cy="2318063"/>
          </a:xfrm>
          <a:prstGeom prst="rect">
            <a:avLst/>
          </a:prstGeom>
        </p:spPr>
      </p:pic>
      <p:pic>
        <p:nvPicPr>
          <p:cNvPr id="11" name="Espace réservé du contenu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1078" y="1055225"/>
            <a:ext cx="4092933" cy="5692395"/>
          </a:xfrm>
          <a:prstGeom prst="rect">
            <a:avLst/>
          </a:prstGeom>
        </p:spPr>
      </p:pic>
      <p:sp>
        <p:nvSpPr>
          <p:cNvPr id="12" name="ZoneTexte 11"/>
          <p:cNvSpPr txBox="1"/>
          <p:nvPr/>
        </p:nvSpPr>
        <p:spPr>
          <a:xfrm>
            <a:off x="90587" y="-19593"/>
            <a:ext cx="4343400" cy="830997"/>
          </a:xfrm>
          <a:prstGeom prst="rect">
            <a:avLst/>
          </a:prstGeom>
          <a:solidFill>
            <a:srgbClr val="FF0000"/>
          </a:solidFill>
        </p:spPr>
        <p:txBody>
          <a:bodyPr wrap="square" rtlCol="0">
            <a:spAutoFit/>
          </a:bodyPr>
          <a:lstStyle/>
          <a:p>
            <a:r>
              <a:rPr lang="fr-FR" sz="4800" b="1" dirty="0" err="1" smtClean="0">
                <a:solidFill>
                  <a:srgbClr val="FFC000"/>
                </a:solidFill>
              </a:rPr>
              <a:t>Dempuèi</a:t>
            </a:r>
            <a:r>
              <a:rPr lang="fr-FR" sz="4800" b="1" dirty="0" smtClean="0">
                <a:solidFill>
                  <a:srgbClr val="FFC000"/>
                </a:solidFill>
              </a:rPr>
              <a:t> 1998</a:t>
            </a:r>
            <a:endParaRPr lang="fr-FR" sz="4800" b="1" dirty="0">
              <a:solidFill>
                <a:srgbClr val="FFC000"/>
              </a:solidFill>
            </a:endParaRPr>
          </a:p>
        </p:txBody>
      </p:sp>
      <p:pic>
        <p:nvPicPr>
          <p:cNvPr id="9" name="Imag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99855" y="2885310"/>
            <a:ext cx="1782484" cy="1782484"/>
          </a:xfrm>
          <a:prstGeom prst="rect">
            <a:avLst/>
          </a:prstGeom>
        </p:spPr>
      </p:pic>
      <p:sp>
        <p:nvSpPr>
          <p:cNvPr id="3" name="ZoneTexte 2"/>
          <p:cNvSpPr txBox="1"/>
          <p:nvPr/>
        </p:nvSpPr>
        <p:spPr>
          <a:xfrm rot="5400000">
            <a:off x="2099589" y="683033"/>
            <a:ext cx="495912" cy="523220"/>
          </a:xfrm>
          <a:prstGeom prst="rect">
            <a:avLst/>
          </a:prstGeom>
          <a:noFill/>
        </p:spPr>
        <p:txBody>
          <a:bodyPr wrap="square" rtlCol="0">
            <a:spAutoFit/>
          </a:bodyPr>
          <a:lstStyle/>
          <a:p>
            <a:r>
              <a:rPr lang="fr-FR" sz="2800" b="1" dirty="0" smtClean="0">
                <a:solidFill>
                  <a:srgbClr val="FF0000"/>
                </a:solidFill>
              </a:rPr>
              <a:t>→</a:t>
            </a:r>
            <a:endParaRPr lang="fr-FR" sz="2800" b="1" dirty="0">
              <a:solidFill>
                <a:srgbClr val="FF0000"/>
              </a:solidFill>
            </a:endParaRPr>
          </a:p>
        </p:txBody>
      </p:sp>
    </p:spTree>
    <p:extLst>
      <p:ext uri="{BB962C8B-B14F-4D97-AF65-F5344CB8AC3E}">
        <p14:creationId xmlns:p14="http://schemas.microsoft.com/office/powerpoint/2010/main" val="29882143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669" y="-327259"/>
            <a:ext cx="13278678" cy="7185259"/>
          </a:xfrm>
          <a:prstGeom prst="rect">
            <a:avLst/>
          </a:prstGeom>
        </p:spPr>
      </p:pic>
      <p:sp>
        <p:nvSpPr>
          <p:cNvPr id="2" name="Titre 1"/>
          <p:cNvSpPr>
            <a:spLocks noGrp="1"/>
          </p:cNvSpPr>
          <p:nvPr>
            <p:ph type="title"/>
          </p:nvPr>
        </p:nvSpPr>
        <p:spPr>
          <a:xfrm>
            <a:off x="1729409" y="0"/>
            <a:ext cx="10515600" cy="1364249"/>
          </a:xfrm>
        </p:spPr>
        <p:txBody>
          <a:bodyPr/>
          <a:lstStyle/>
          <a:p>
            <a:endParaRPr lang="fr-FR" dirty="0"/>
          </a:p>
        </p:txBody>
      </p:sp>
      <p:sp>
        <p:nvSpPr>
          <p:cNvPr id="3" name="Espace réservé du contenu 2"/>
          <p:cNvSpPr>
            <a:spLocks noGrp="1"/>
          </p:cNvSpPr>
          <p:nvPr>
            <p:ph idx="1"/>
          </p:nvPr>
        </p:nvSpPr>
        <p:spPr/>
        <p:txBody>
          <a:bodyPr/>
          <a:lstStyle/>
          <a:p>
            <a:endParaRPr lang="fr-FR" dirty="0"/>
          </a:p>
        </p:txBody>
      </p:sp>
      <p:sp>
        <p:nvSpPr>
          <p:cNvPr id="4" name="Rectangle 3"/>
          <p:cNvSpPr/>
          <p:nvPr/>
        </p:nvSpPr>
        <p:spPr>
          <a:xfrm>
            <a:off x="4293704" y="1043609"/>
            <a:ext cx="7692887" cy="5632311"/>
          </a:xfrm>
          <a:prstGeom prst="rect">
            <a:avLst/>
          </a:prstGeom>
        </p:spPr>
        <p:txBody>
          <a:bodyPr wrap="square">
            <a:spAutoFit/>
          </a:bodyPr>
          <a:lstStyle/>
          <a:p>
            <a:pPr indent="449580" algn="just">
              <a:spcAft>
                <a:spcPts val="0"/>
              </a:spcAft>
            </a:pPr>
            <a:r>
              <a:rPr lang="ca-ES" sz="2000" dirty="0">
                <a:solidFill>
                  <a:srgbClr val="000000"/>
                </a:solidFill>
                <a:latin typeface="Times New Roman" panose="02020603050405020304" pitchFamily="18" charset="0"/>
                <a:ea typeface="Times" panose="02020603050405020304" pitchFamily="18" charset="0"/>
              </a:rPr>
              <a:t>Dempuèi dètz ans, entre tot, las causas se son consolidadas, un chic de sang nòva apareis (amb una secretària jove), nos sèm adaptats a la situacion actuala en adoptant nòvas tecnologias, per exemple, mas, mentretant, es l’IEO federal qu’a conegut dificultats. Es d’esperar que, ara, un vam novèl arrape l’IEO federal e que l’IEO d’Arièja siá, coma o sapièt èsser pendent aqueles trenta darrèrs ans, present ont li pare d’èsser. Ieu, coma membre fondator de la seccion d’Arièja de l’IEO trenta ans, secretari puèi president pendent fòrça ans, planhi d’aver perdut tants companhs, sovent joves, tanplan plan joves (que me siá permés d’aver una pensada per Léa) mas m’emprèsi d’aver participat a aquela aventura, d’aver participat a la realizacion de tantas causas e me regaudissi d’aver conegut totas las personas que coneguèri. Enlòc mai, me pensi, auriái pogut rescontrar tantas personas interessantas e desinteressadas, e lor vòli rendre omenatge e las mercejar, a totas. Son e seràn lo nòstre onor e la nòstra dignitat. E, totes amassa, contunharem encara que sapiam pas çò que ganhem, encara que ganhem pas res levat la satisfaccion de far çò que nos cal far. Es lo nòstre camin, pas mai; pas mens, tanpauc.</a:t>
            </a:r>
            <a:endParaRPr lang="fr-FR" sz="2000" dirty="0">
              <a:latin typeface="Times New Roman" panose="02020603050405020304" pitchFamily="18" charset="0"/>
              <a:ea typeface="Times" panose="02020603050405020304" pitchFamily="18" charset="0"/>
            </a:endParaRPr>
          </a:p>
          <a:p>
            <a:pPr algn="r">
              <a:spcAft>
                <a:spcPts val="0"/>
              </a:spcAft>
            </a:pPr>
            <a:r>
              <a:rPr lang="ca-ES" sz="2000" dirty="0">
                <a:latin typeface="Times New Roman" panose="02020603050405020304" pitchFamily="18" charset="0"/>
                <a:ea typeface="Times" panose="02020603050405020304" pitchFamily="18" charset="0"/>
              </a:rPr>
              <a:t>Patrici Pojada</a:t>
            </a:r>
            <a:endParaRPr lang="fr-FR" sz="2000" dirty="0">
              <a:latin typeface="Times New Roman" panose="02020603050405020304" pitchFamily="18" charset="0"/>
              <a:ea typeface="Times" panose="02020603050405020304" pitchFamily="18" charset="0"/>
            </a:endParaRPr>
          </a:p>
        </p:txBody>
      </p:sp>
      <p:sp>
        <p:nvSpPr>
          <p:cNvPr id="6" name="ZoneTexte 5"/>
          <p:cNvSpPr txBox="1"/>
          <p:nvPr/>
        </p:nvSpPr>
        <p:spPr>
          <a:xfrm>
            <a:off x="0" y="32138"/>
            <a:ext cx="5536096" cy="923330"/>
          </a:xfrm>
          <a:prstGeom prst="rect">
            <a:avLst/>
          </a:prstGeom>
          <a:solidFill>
            <a:srgbClr val="66FF33"/>
          </a:solidFill>
        </p:spPr>
        <p:txBody>
          <a:bodyPr wrap="square" rtlCol="0">
            <a:spAutoFit/>
          </a:bodyPr>
          <a:lstStyle/>
          <a:p>
            <a:r>
              <a:rPr lang="fr-FR" sz="5400" b="1" dirty="0" smtClean="0">
                <a:solidFill>
                  <a:srgbClr val="FF0000"/>
                </a:solidFill>
              </a:rPr>
              <a:t>CONTUNHAREM!</a:t>
            </a:r>
            <a:endParaRPr lang="fr-FR" sz="6000" b="1" dirty="0">
              <a:solidFill>
                <a:srgbClr val="FF0000"/>
              </a:solidFill>
            </a:endParaRPr>
          </a:p>
        </p:txBody>
      </p:sp>
    </p:spTree>
    <p:extLst>
      <p:ext uri="{BB962C8B-B14F-4D97-AF65-F5344CB8AC3E}">
        <p14:creationId xmlns:p14="http://schemas.microsoft.com/office/powerpoint/2010/main" val="14588040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12" name="Image 11"/>
          <p:cNvPicPr>
            <a:picLocks noChangeAspect="1"/>
          </p:cNvPicPr>
          <p:nvPr/>
        </p:nvPicPr>
        <p:blipFill>
          <a:blip r:embed="rId2"/>
          <a:stretch>
            <a:fillRect/>
          </a:stretch>
        </p:blipFill>
        <p:spPr>
          <a:xfrm>
            <a:off x="1602278" y="76862"/>
            <a:ext cx="2752492" cy="2455275"/>
          </a:xfrm>
          <a:prstGeom prst="rect">
            <a:avLst/>
          </a:prstGeom>
        </p:spPr>
      </p:pic>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dirty="0"/>
          </a:p>
        </p:txBody>
      </p:sp>
      <p:pic>
        <p:nvPicPr>
          <p:cNvPr id="5" name="Picture 4" descr="Afficher l'image d'origine"/>
          <p:cNvPicPr>
            <a:picLocks noChangeAspect="1" noChangeArrowheads="1"/>
          </p:cNvPicPr>
          <p:nvPr/>
        </p:nvPicPr>
        <p:blipFill>
          <a:blip r:embed="rId3" cstate="print"/>
          <a:srcRect/>
          <a:stretch>
            <a:fillRect/>
          </a:stretch>
        </p:blipFill>
        <p:spPr bwMode="auto">
          <a:xfrm>
            <a:off x="5735960" y="0"/>
            <a:ext cx="4932040" cy="3600400"/>
          </a:xfrm>
          <a:prstGeom prst="rect">
            <a:avLst/>
          </a:prstGeom>
          <a:noFill/>
        </p:spPr>
      </p:pic>
      <p:pic>
        <p:nvPicPr>
          <p:cNvPr id="6" name="Picture 2" descr="C:\Users\wolf\Desktop\Documents\prog1.jpg"/>
          <p:cNvPicPr>
            <a:picLocks noChangeAspect="1" noChangeArrowheads="1"/>
          </p:cNvPicPr>
          <p:nvPr/>
        </p:nvPicPr>
        <p:blipFill>
          <a:blip r:embed="rId4" cstate="print"/>
          <a:srcRect/>
          <a:stretch>
            <a:fillRect/>
          </a:stretch>
        </p:blipFill>
        <p:spPr bwMode="auto">
          <a:xfrm>
            <a:off x="6168008" y="1988840"/>
            <a:ext cx="4095750" cy="1219200"/>
          </a:xfrm>
          <a:prstGeom prst="rect">
            <a:avLst/>
          </a:prstGeom>
          <a:noFill/>
        </p:spPr>
      </p:pic>
      <p:pic>
        <p:nvPicPr>
          <p:cNvPr id="7" name="Picture 2" descr="C:\Users\wolf\Pictures\2014-05-18-passejada bot\P1040467.JPG"/>
          <p:cNvPicPr>
            <a:picLocks noChangeAspect="1" noChangeArrowheads="1"/>
          </p:cNvPicPr>
          <p:nvPr/>
        </p:nvPicPr>
        <p:blipFill>
          <a:blip r:embed="rId5" cstate="print"/>
          <a:srcRect/>
          <a:stretch>
            <a:fillRect/>
          </a:stretch>
        </p:blipFill>
        <p:spPr bwMode="auto">
          <a:xfrm>
            <a:off x="5231904" y="3789040"/>
            <a:ext cx="3980260" cy="2780928"/>
          </a:xfrm>
          <a:prstGeom prst="rect">
            <a:avLst/>
          </a:prstGeom>
          <a:noFill/>
        </p:spPr>
      </p:pic>
      <p:sp>
        <p:nvSpPr>
          <p:cNvPr id="8" name="Rectangle 7"/>
          <p:cNvSpPr/>
          <p:nvPr/>
        </p:nvSpPr>
        <p:spPr>
          <a:xfrm>
            <a:off x="3779520" y="0"/>
            <a:ext cx="8377646" cy="1107996"/>
          </a:xfrm>
          <a:prstGeom prst="rect">
            <a:avLst/>
          </a:prstGeom>
          <a:solidFill>
            <a:schemeClr val="tx1"/>
          </a:solidFill>
        </p:spPr>
        <p:txBody>
          <a:bodyPr wrap="square">
            <a:spAutoFit/>
          </a:bodyPr>
          <a:lstStyle/>
          <a:p>
            <a:r>
              <a:rPr lang="fr-FR" sz="6600" b="1" dirty="0">
                <a:solidFill>
                  <a:schemeClr val="bg1"/>
                </a:solidFill>
              </a:rPr>
              <a:t>CERCLE de PÀMIAS</a:t>
            </a:r>
            <a:endParaRPr lang="fr-FR" sz="6600" dirty="0">
              <a:solidFill>
                <a:schemeClr val="bg1"/>
              </a:solidFill>
            </a:endParaRPr>
          </a:p>
        </p:txBody>
      </p:sp>
      <p:sp>
        <p:nvSpPr>
          <p:cNvPr id="9" name="Rectangle 8"/>
          <p:cNvSpPr/>
          <p:nvPr/>
        </p:nvSpPr>
        <p:spPr>
          <a:xfrm>
            <a:off x="5307964" y="3573016"/>
            <a:ext cx="5684580" cy="1754326"/>
          </a:xfrm>
          <a:prstGeom prst="rect">
            <a:avLst/>
          </a:prstGeom>
        </p:spPr>
        <p:txBody>
          <a:bodyPr wrap="square">
            <a:spAutoFit/>
          </a:bodyPr>
          <a:lstStyle/>
          <a:p>
            <a:pPr lvl="0"/>
            <a:r>
              <a:rPr lang="fr-FR" sz="5400" b="1" dirty="0" err="1">
                <a:latin typeface="Browallia New" pitchFamily="34" charset="-34"/>
                <a:cs typeface="Browallia New" pitchFamily="34" charset="-34"/>
              </a:rPr>
              <a:t>Passejada</a:t>
            </a:r>
            <a:r>
              <a:rPr lang="fr-FR" sz="5400" b="1" dirty="0">
                <a:latin typeface="Browallia New" pitchFamily="34" charset="-34"/>
                <a:cs typeface="Browallia New" pitchFamily="34" charset="-34"/>
              </a:rPr>
              <a:t> </a:t>
            </a:r>
            <a:r>
              <a:rPr lang="fr-FR" sz="5400" b="1" dirty="0" err="1">
                <a:latin typeface="Browallia New" pitchFamily="34" charset="-34"/>
                <a:cs typeface="Browallia New" pitchFamily="34" charset="-34"/>
              </a:rPr>
              <a:t>botanica</a:t>
            </a:r>
            <a:endParaRPr lang="fr-FR" sz="2800" b="1" dirty="0">
              <a:latin typeface="Browallia New" pitchFamily="34" charset="-34"/>
              <a:cs typeface="Browallia New" pitchFamily="34" charset="-34"/>
            </a:endParaRPr>
          </a:p>
        </p:txBody>
      </p:sp>
      <p:pic>
        <p:nvPicPr>
          <p:cNvPr id="13" name="Image 12"/>
          <p:cNvPicPr>
            <a:picLocks noChangeAspect="1"/>
          </p:cNvPicPr>
          <p:nvPr/>
        </p:nvPicPr>
        <p:blipFill>
          <a:blip r:embed="rId6"/>
          <a:stretch>
            <a:fillRect/>
          </a:stretch>
        </p:blipFill>
        <p:spPr>
          <a:xfrm>
            <a:off x="1801146" y="2358617"/>
            <a:ext cx="3102576" cy="3953282"/>
          </a:xfrm>
          <a:prstGeom prst="rect">
            <a:avLst/>
          </a:prstGeom>
        </p:spPr>
      </p:pic>
    </p:spTree>
    <p:extLst>
      <p:ext uri="{BB962C8B-B14F-4D97-AF65-F5344CB8AC3E}">
        <p14:creationId xmlns:p14="http://schemas.microsoft.com/office/powerpoint/2010/main" val="21829160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3" name="Sous-titre 2"/>
          <p:cNvSpPr>
            <a:spLocks noGrp="1"/>
          </p:cNvSpPr>
          <p:nvPr>
            <p:ph type="subTitle" idx="1"/>
          </p:nvPr>
        </p:nvSpPr>
        <p:spPr/>
        <p:txBody>
          <a:bodyPr/>
          <a:lstStyle/>
          <a:p>
            <a:endParaRPr lang="fr-FR" dirty="0"/>
          </a:p>
        </p:txBody>
      </p:sp>
      <p:sp>
        <p:nvSpPr>
          <p:cNvPr id="4" name="ZoneTexte 3"/>
          <p:cNvSpPr txBox="1"/>
          <p:nvPr/>
        </p:nvSpPr>
        <p:spPr>
          <a:xfrm>
            <a:off x="1567511" y="-71692"/>
            <a:ext cx="9666514" cy="1015663"/>
          </a:xfrm>
          <a:prstGeom prst="rect">
            <a:avLst/>
          </a:prstGeom>
          <a:noFill/>
        </p:spPr>
        <p:txBody>
          <a:bodyPr wrap="square" rtlCol="0">
            <a:spAutoFit/>
          </a:bodyPr>
          <a:lstStyle/>
          <a:p>
            <a:r>
              <a:rPr lang="fr-FR" sz="3600" b="1" dirty="0">
                <a:solidFill>
                  <a:srgbClr val="FF0000"/>
                </a:solidFill>
                <a:latin typeface="Bahnschrift SemiBold SemiConden" panose="020B0502040204020203" pitchFamily="34" charset="0"/>
              </a:rPr>
              <a:t>   </a:t>
            </a:r>
            <a:r>
              <a:rPr lang="fr-FR" sz="6000" b="1" dirty="0">
                <a:solidFill>
                  <a:srgbClr val="FF0000"/>
                </a:solidFill>
                <a:latin typeface="Bahnschrift SemiBold SemiConden" panose="020B0502040204020203" pitchFamily="34" charset="0"/>
              </a:rPr>
              <a:t>50 ANS A, L’IEO D’ARIÈJA… </a:t>
            </a: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751" y="2105710"/>
            <a:ext cx="1227777" cy="1560988"/>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08" y="1742157"/>
            <a:ext cx="1822290" cy="2205703"/>
          </a:xfrm>
          <a:prstGeom prst="rect">
            <a:avLst/>
          </a:prstGeom>
        </p:spPr>
      </p:pic>
      <p:pic>
        <p:nvPicPr>
          <p:cNvPr id="9" name="Image 8" descr="D:\Users\Annie\Downloads\JO.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1253" y="1483522"/>
            <a:ext cx="5760720" cy="1000760"/>
          </a:xfrm>
          <a:prstGeom prst="rect">
            <a:avLst/>
          </a:prstGeom>
          <a:noFill/>
          <a:ln>
            <a:noFill/>
          </a:ln>
        </p:spPr>
      </p:pic>
      <p:pic>
        <p:nvPicPr>
          <p:cNvPr id="5" name="Imag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7638015">
            <a:off x="10652894" y="4162105"/>
            <a:ext cx="2258157" cy="3428657"/>
          </a:xfrm>
          <a:prstGeom prst="rect">
            <a:avLst/>
          </a:prstGeom>
        </p:spPr>
      </p:pic>
      <p:pic>
        <p:nvPicPr>
          <p:cNvPr id="10" name="Image 9"/>
          <p:cNvPicPr>
            <a:picLocks noChangeAspect="1"/>
          </p:cNvPicPr>
          <p:nvPr/>
        </p:nvPicPr>
        <p:blipFill>
          <a:blip r:embed="rId6"/>
          <a:stretch>
            <a:fillRect/>
          </a:stretch>
        </p:blipFill>
        <p:spPr>
          <a:xfrm>
            <a:off x="5169466" y="2634263"/>
            <a:ext cx="7028361" cy="1358815"/>
          </a:xfrm>
          <a:prstGeom prst="rect">
            <a:avLst/>
          </a:prstGeom>
        </p:spPr>
      </p:pic>
      <p:pic>
        <p:nvPicPr>
          <p:cNvPr id="6" name="Imag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91665" y="4455722"/>
            <a:ext cx="1671588" cy="2336234"/>
          </a:xfrm>
          <a:prstGeom prst="rect">
            <a:avLst/>
          </a:prstGeom>
        </p:spPr>
      </p:pic>
      <p:pic>
        <p:nvPicPr>
          <p:cNvPr id="14" name="Imag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39475" y="4448093"/>
            <a:ext cx="1578202" cy="2376454"/>
          </a:xfrm>
          <a:prstGeom prst="rect">
            <a:avLst/>
          </a:prstGeom>
        </p:spPr>
      </p:pic>
      <p:sp>
        <p:nvSpPr>
          <p:cNvPr id="16" name="ZoneTexte 15"/>
          <p:cNvSpPr txBox="1"/>
          <p:nvPr/>
        </p:nvSpPr>
        <p:spPr>
          <a:xfrm rot="10800000" flipV="1">
            <a:off x="-5827" y="3860219"/>
            <a:ext cx="1815353" cy="382371"/>
          </a:xfrm>
          <a:prstGeom prst="rect">
            <a:avLst/>
          </a:prstGeom>
          <a:solidFill>
            <a:srgbClr val="FFC000"/>
          </a:solidFill>
        </p:spPr>
        <p:txBody>
          <a:bodyPr wrap="square" rtlCol="0">
            <a:spAutoFit/>
          </a:bodyPr>
          <a:lstStyle/>
          <a:p>
            <a:r>
              <a:rPr lang="fr-FR" dirty="0" err="1"/>
              <a:t>Claudi</a:t>
            </a:r>
            <a:r>
              <a:rPr lang="fr-FR" dirty="0"/>
              <a:t> DELPLA</a:t>
            </a:r>
          </a:p>
        </p:txBody>
      </p:sp>
      <p:sp>
        <p:nvSpPr>
          <p:cNvPr id="19" name="ZoneTexte 18"/>
          <p:cNvSpPr txBox="1"/>
          <p:nvPr/>
        </p:nvSpPr>
        <p:spPr>
          <a:xfrm>
            <a:off x="7001436" y="801844"/>
            <a:ext cx="4052047" cy="584775"/>
          </a:xfrm>
          <a:prstGeom prst="rect">
            <a:avLst/>
          </a:prstGeom>
          <a:noFill/>
        </p:spPr>
        <p:txBody>
          <a:bodyPr wrap="square" rtlCol="0">
            <a:spAutoFit/>
          </a:bodyPr>
          <a:lstStyle/>
          <a:p>
            <a:r>
              <a:rPr lang="fr-FR" sz="3200" b="1" dirty="0"/>
              <a:t>6  De </a:t>
            </a:r>
            <a:r>
              <a:rPr lang="fr-FR" sz="3200" b="1" dirty="0" err="1"/>
              <a:t>febrièr</a:t>
            </a:r>
            <a:r>
              <a:rPr lang="fr-FR" sz="3200" b="1" dirty="0"/>
              <a:t> de 1971 </a:t>
            </a:r>
          </a:p>
        </p:txBody>
      </p:sp>
      <p:sp>
        <p:nvSpPr>
          <p:cNvPr id="2" name="ZoneTexte 1"/>
          <p:cNvSpPr txBox="1"/>
          <p:nvPr/>
        </p:nvSpPr>
        <p:spPr>
          <a:xfrm>
            <a:off x="2086041" y="833887"/>
            <a:ext cx="3754670" cy="1754325"/>
          </a:xfrm>
          <a:prstGeom prst="rect">
            <a:avLst/>
          </a:prstGeom>
          <a:solidFill>
            <a:srgbClr val="66FF33"/>
          </a:solidFill>
        </p:spPr>
        <p:txBody>
          <a:bodyPr wrap="square" rtlCol="0">
            <a:spAutoFit/>
          </a:bodyPr>
          <a:lstStyle/>
          <a:p>
            <a:r>
              <a:rPr lang="fr-FR" b="1" dirty="0" err="1" smtClean="0"/>
              <a:t>Sabètz</a:t>
            </a:r>
            <a:r>
              <a:rPr lang="fr-FR" b="1" dirty="0" smtClean="0"/>
              <a:t> que l’IEO </a:t>
            </a:r>
            <a:r>
              <a:rPr lang="fr-FR" b="1" dirty="0" err="1" smtClean="0"/>
              <a:t>Foguèt</a:t>
            </a:r>
            <a:r>
              <a:rPr lang="fr-FR" b="1" dirty="0" smtClean="0"/>
              <a:t> </a:t>
            </a:r>
            <a:r>
              <a:rPr lang="fr-FR" b="1" dirty="0" err="1" smtClean="0"/>
              <a:t>creat</a:t>
            </a:r>
            <a:r>
              <a:rPr lang="fr-FR" b="1" dirty="0" smtClean="0"/>
              <a:t> a </a:t>
            </a:r>
            <a:r>
              <a:rPr lang="fr-FR" b="1" dirty="0" err="1" smtClean="0"/>
              <a:t>Tolosa</a:t>
            </a:r>
            <a:r>
              <a:rPr lang="fr-FR" b="1" dirty="0" smtClean="0"/>
              <a:t> </a:t>
            </a:r>
          </a:p>
          <a:p>
            <a:r>
              <a:rPr lang="fr-FR" b="1" dirty="0" smtClean="0"/>
              <a:t>le 28 d’</a:t>
            </a:r>
            <a:r>
              <a:rPr lang="fr-FR" b="1" dirty="0" err="1" smtClean="0"/>
              <a:t>abril</a:t>
            </a:r>
            <a:r>
              <a:rPr lang="fr-FR" b="1" dirty="0" smtClean="0"/>
              <a:t> de 1945. </a:t>
            </a:r>
            <a:r>
              <a:rPr lang="fr-FR" b="1" dirty="0"/>
              <a:t>M</a:t>
            </a:r>
            <a:r>
              <a:rPr lang="fr-FR" b="1" dirty="0" smtClean="0"/>
              <a:t>as </a:t>
            </a:r>
            <a:r>
              <a:rPr lang="fr-FR" b="1" dirty="0" err="1" smtClean="0"/>
              <a:t>calguèt</a:t>
            </a:r>
            <a:r>
              <a:rPr lang="fr-FR" b="1" dirty="0" smtClean="0"/>
              <a:t> </a:t>
            </a:r>
            <a:r>
              <a:rPr lang="fr-FR" b="1" dirty="0" err="1" smtClean="0"/>
              <a:t>esperar</a:t>
            </a:r>
            <a:r>
              <a:rPr lang="fr-FR" b="1" dirty="0" smtClean="0"/>
              <a:t> 1971 per que se </a:t>
            </a:r>
            <a:r>
              <a:rPr lang="fr-FR" b="1" dirty="0" err="1" smtClean="0"/>
              <a:t>contituïguès</a:t>
            </a:r>
            <a:r>
              <a:rPr lang="fr-FR" b="1" dirty="0" smtClean="0"/>
              <a:t> </a:t>
            </a:r>
          </a:p>
          <a:p>
            <a:r>
              <a:rPr lang="fr-FR" b="1" dirty="0" smtClean="0"/>
              <a:t>la </a:t>
            </a:r>
            <a:r>
              <a:rPr lang="fr-FR" b="1" dirty="0" err="1" smtClean="0"/>
              <a:t>seccion</a:t>
            </a:r>
            <a:r>
              <a:rPr lang="fr-FR" b="1" dirty="0" smtClean="0"/>
              <a:t> d’</a:t>
            </a:r>
            <a:r>
              <a:rPr lang="fr-FR" b="1" dirty="0" err="1" smtClean="0"/>
              <a:t>Arièja</a:t>
            </a:r>
            <a:r>
              <a:rPr lang="fr-FR" b="1" dirty="0" smtClean="0"/>
              <a:t> (</a:t>
            </a:r>
            <a:r>
              <a:rPr lang="fr-FR" b="1" dirty="0" err="1" smtClean="0"/>
              <a:t>estatuts</a:t>
            </a:r>
            <a:r>
              <a:rPr lang="fr-FR" b="1" dirty="0" smtClean="0"/>
              <a:t> en data </a:t>
            </a:r>
          </a:p>
          <a:p>
            <a:r>
              <a:rPr lang="fr-FR" b="1" dirty="0" err="1" smtClean="0"/>
              <a:t>del</a:t>
            </a:r>
            <a:r>
              <a:rPr lang="fr-FR" b="1" dirty="0" smtClean="0"/>
              <a:t> 6 de </a:t>
            </a:r>
            <a:r>
              <a:rPr lang="fr-FR" b="1" dirty="0" err="1" smtClean="0"/>
              <a:t>febrièr</a:t>
            </a:r>
            <a:r>
              <a:rPr lang="fr-FR" b="1" dirty="0" smtClean="0"/>
              <a:t> de 1971) a l’</a:t>
            </a:r>
            <a:r>
              <a:rPr lang="fr-FR" b="1" dirty="0" err="1" smtClean="0"/>
              <a:t>entorn</a:t>
            </a:r>
            <a:r>
              <a:rPr lang="fr-FR" b="1" dirty="0" smtClean="0"/>
              <a:t> de </a:t>
            </a:r>
            <a:r>
              <a:rPr lang="fr-FR" b="1" dirty="0" err="1" smtClean="0"/>
              <a:t>Claudi</a:t>
            </a:r>
            <a:r>
              <a:rPr lang="fr-FR" b="1" dirty="0" smtClean="0"/>
              <a:t> </a:t>
            </a:r>
            <a:r>
              <a:rPr lang="fr-FR" b="1" dirty="0" err="1" smtClean="0"/>
              <a:t>Delpla</a:t>
            </a:r>
            <a:r>
              <a:rPr lang="fr-FR" b="1" dirty="0" smtClean="0"/>
              <a:t> e Joan-</a:t>
            </a:r>
            <a:r>
              <a:rPr lang="fr-FR" b="1" dirty="0" err="1" smtClean="0"/>
              <a:t>Pèire</a:t>
            </a:r>
            <a:r>
              <a:rPr lang="fr-FR" b="1" dirty="0" smtClean="0"/>
              <a:t> </a:t>
            </a:r>
            <a:r>
              <a:rPr lang="fr-FR" b="1" dirty="0" err="1" smtClean="0"/>
              <a:t>Boussieux</a:t>
            </a:r>
            <a:endParaRPr lang="fr-FR" b="1" dirty="0"/>
          </a:p>
        </p:txBody>
      </p:sp>
      <p:graphicFrame>
        <p:nvGraphicFramePr>
          <p:cNvPr id="18" name="Tableau 17"/>
          <p:cNvGraphicFramePr>
            <a:graphicFrameLocks noGrp="1"/>
          </p:cNvGraphicFramePr>
          <p:nvPr>
            <p:extLst>
              <p:ext uri="{D42A27DB-BD31-4B8C-83A1-F6EECF244321}">
                <p14:modId xmlns:p14="http://schemas.microsoft.com/office/powerpoint/2010/main" val="3733893289"/>
              </p:ext>
            </p:extLst>
          </p:nvPr>
        </p:nvGraphicFramePr>
        <p:xfrm>
          <a:off x="6661838" y="4455723"/>
          <a:ext cx="1426513" cy="2296464"/>
        </p:xfrm>
        <a:graphic>
          <a:graphicData uri="http://schemas.openxmlformats.org/drawingml/2006/table">
            <a:tbl>
              <a:tblPr firstRow="1" firstCol="1" bandRow="1">
                <a:tableStyleId>{5C22544A-7EE6-4342-B048-85BDC9FD1C3A}</a:tableStyleId>
              </a:tblPr>
              <a:tblGrid>
                <a:gridCol w="1426513">
                  <a:extLst>
                    <a:ext uri="{9D8B030D-6E8A-4147-A177-3AD203B41FA5}">
                      <a16:colId xmlns:a16="http://schemas.microsoft.com/office/drawing/2014/main" val="2101025385"/>
                    </a:ext>
                  </a:extLst>
                </a:gridCol>
              </a:tblGrid>
              <a:tr h="2296464">
                <a:tc>
                  <a:txBody>
                    <a:bodyPr/>
                    <a:lstStyle/>
                    <a:p>
                      <a:pPr>
                        <a:lnSpc>
                          <a:spcPct val="107000"/>
                        </a:lnSpc>
                        <a:spcAft>
                          <a:spcPts val="0"/>
                        </a:spcAft>
                      </a:pPr>
                      <a:r>
                        <a:rPr lang="fr-FR" sz="1100" dirty="0">
                          <a:effectLst/>
                        </a:rPr>
                        <a:t>    </a:t>
                      </a:r>
                      <a:endParaRPr lang="fr-FR" sz="1100" dirty="0" smtClean="0">
                        <a:effectLst/>
                      </a:endParaRPr>
                    </a:p>
                    <a:p>
                      <a:pPr>
                        <a:lnSpc>
                          <a:spcPct val="107000"/>
                        </a:lnSpc>
                        <a:spcAft>
                          <a:spcPts val="0"/>
                        </a:spcAft>
                      </a:pPr>
                      <a:r>
                        <a:rPr lang="fr-FR" sz="1200" dirty="0" smtClean="0">
                          <a:effectLst/>
                        </a:rPr>
                        <a:t>              </a:t>
                      </a:r>
                      <a:r>
                        <a:rPr lang="fr-FR" sz="1200" dirty="0">
                          <a:effectLst/>
                        </a:rPr>
                        <a:t>Jean</a:t>
                      </a:r>
                    </a:p>
                    <a:p>
                      <a:pPr>
                        <a:lnSpc>
                          <a:spcPct val="107000"/>
                        </a:lnSpc>
                        <a:spcAft>
                          <a:spcPts val="0"/>
                        </a:spcAft>
                      </a:pPr>
                      <a:r>
                        <a:rPr lang="fr-FR" sz="1200" dirty="0">
                          <a:effectLst/>
                        </a:rPr>
                        <a:t> </a:t>
                      </a:r>
                      <a:r>
                        <a:rPr lang="fr-FR" sz="1200" dirty="0" smtClean="0">
                          <a:effectLst/>
                        </a:rPr>
                        <a:t>   PORTE- </a:t>
                      </a:r>
                      <a:r>
                        <a:rPr lang="fr-FR" sz="1200" dirty="0">
                          <a:effectLst/>
                        </a:rPr>
                        <a:t>MAILLY</a:t>
                      </a:r>
                      <a:br>
                        <a:rPr lang="fr-FR" sz="1200" dirty="0">
                          <a:effectLst/>
                        </a:rPr>
                      </a:br>
                      <a:r>
                        <a:rPr lang="fr-FR" sz="1200" dirty="0">
                          <a:effectLst/>
                        </a:rPr>
                        <a:t>  </a:t>
                      </a:r>
                    </a:p>
                    <a:p>
                      <a:pPr>
                        <a:lnSpc>
                          <a:spcPct val="107000"/>
                        </a:lnSpc>
                        <a:spcAft>
                          <a:spcPts val="0"/>
                        </a:spcAft>
                      </a:pPr>
                      <a:r>
                        <a:rPr lang="fr-FR" sz="1200" dirty="0">
                          <a:effectLst/>
                        </a:rPr>
                        <a:t>   </a:t>
                      </a:r>
                      <a:r>
                        <a:rPr lang="fr-FR" sz="1200" dirty="0" smtClean="0">
                          <a:effectLst/>
                        </a:rPr>
                        <a:t>    </a:t>
                      </a:r>
                    </a:p>
                    <a:p>
                      <a:pPr>
                        <a:lnSpc>
                          <a:spcPct val="107000"/>
                        </a:lnSpc>
                        <a:spcAft>
                          <a:spcPts val="0"/>
                        </a:spcAft>
                      </a:pPr>
                      <a:r>
                        <a:rPr lang="fr-FR" sz="1200" dirty="0" smtClean="0">
                          <a:effectLst/>
                        </a:rPr>
                        <a:t> </a:t>
                      </a:r>
                      <a:r>
                        <a:rPr lang="fr-FR" sz="1400" dirty="0">
                          <a:effectLst/>
                        </a:rPr>
                        <a:t>La  </a:t>
                      </a:r>
                      <a:r>
                        <a:rPr lang="fr-FR" sz="1400" dirty="0" smtClean="0">
                          <a:effectLst/>
                        </a:rPr>
                        <a:t>Cassa </a:t>
                      </a:r>
                    </a:p>
                    <a:p>
                      <a:pPr>
                        <a:lnSpc>
                          <a:spcPct val="107000"/>
                        </a:lnSpc>
                        <a:spcAft>
                          <a:spcPts val="0"/>
                        </a:spcAft>
                      </a:pPr>
                      <a:r>
                        <a:rPr lang="fr-FR" sz="1400" dirty="0" smtClean="0">
                          <a:effectLst/>
                        </a:rPr>
                        <a:t>            </a:t>
                      </a:r>
                      <a:r>
                        <a:rPr lang="fr-FR" sz="1400" dirty="0" err="1" smtClean="0">
                          <a:effectLst/>
                        </a:rPr>
                        <a:t>singulièra</a:t>
                      </a:r>
                      <a:r>
                        <a:rPr lang="fr-FR" sz="1400" dirty="0" smtClean="0">
                          <a:effectLst/>
                        </a:rPr>
                        <a:t> </a:t>
                      </a:r>
                      <a:br>
                        <a:rPr lang="fr-FR" sz="1400" dirty="0" smtClean="0">
                          <a:effectLst/>
                        </a:rPr>
                      </a:br>
                      <a:endParaRPr lang="fr-FR" sz="1400" dirty="0" smtClean="0">
                        <a:effectLst/>
                      </a:endParaRPr>
                    </a:p>
                    <a:p>
                      <a:pPr>
                        <a:lnSpc>
                          <a:spcPct val="107000"/>
                        </a:lnSpc>
                        <a:spcAft>
                          <a:spcPts val="0"/>
                        </a:spcAft>
                      </a:pPr>
                      <a:endParaRPr lang="fr-FR" sz="1200" dirty="0">
                        <a:effectLst/>
                      </a:endParaRPr>
                    </a:p>
                    <a:p>
                      <a:pPr>
                        <a:lnSpc>
                          <a:spcPct val="107000"/>
                        </a:lnSpc>
                        <a:spcAft>
                          <a:spcPts val="0"/>
                        </a:spcAft>
                      </a:pPr>
                      <a:r>
                        <a:rPr lang="fr-FR" sz="1200" dirty="0">
                          <a:effectLst/>
                        </a:rPr>
                        <a:t> </a:t>
                      </a:r>
                    </a:p>
                    <a:p>
                      <a:pPr>
                        <a:lnSpc>
                          <a:spcPct val="107000"/>
                        </a:lnSpc>
                        <a:spcAft>
                          <a:spcPts val="0"/>
                        </a:spcAft>
                      </a:pPr>
                      <a:r>
                        <a:rPr lang="fr-FR" sz="1200" dirty="0" smtClean="0">
                          <a:effectLst/>
                        </a:rPr>
                        <a:t>      </a:t>
                      </a:r>
                      <a:r>
                        <a:rPr lang="fr-FR" sz="1200" dirty="0" err="1" smtClean="0">
                          <a:effectLst/>
                        </a:rPr>
                        <a:t>Fòc</a:t>
                      </a:r>
                      <a:r>
                        <a:rPr lang="fr-FR" sz="1200" dirty="0" smtClean="0">
                          <a:effectLst/>
                        </a:rPr>
                        <a:t> </a:t>
                      </a:r>
                      <a:r>
                        <a:rPr lang="fr-FR" sz="1200" dirty="0">
                          <a:effectLst/>
                        </a:rPr>
                        <a:t>Nòu-1973</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75000"/>
                      </a:schemeClr>
                    </a:solidFill>
                  </a:tcPr>
                </a:tc>
                <a:extLst>
                  <a:ext uri="{0D108BD9-81ED-4DB2-BD59-A6C34878D82A}">
                    <a16:rowId xmlns:a16="http://schemas.microsoft.com/office/drawing/2014/main" val="3084567817"/>
                  </a:ext>
                </a:extLst>
              </a:tr>
            </a:tbl>
          </a:graphicData>
        </a:graphic>
      </p:graphicFrame>
      <p:sp>
        <p:nvSpPr>
          <p:cNvPr id="20" name="ZoneTexte 19"/>
          <p:cNvSpPr txBox="1"/>
          <p:nvPr/>
        </p:nvSpPr>
        <p:spPr>
          <a:xfrm>
            <a:off x="49116" y="5146649"/>
            <a:ext cx="3094973" cy="461665"/>
          </a:xfrm>
          <a:prstGeom prst="rect">
            <a:avLst/>
          </a:prstGeom>
          <a:noFill/>
        </p:spPr>
        <p:txBody>
          <a:bodyPr wrap="square" rtlCol="0">
            <a:spAutoFit/>
          </a:bodyPr>
          <a:lstStyle/>
          <a:p>
            <a:r>
              <a:rPr lang="fr-FR" sz="2400" b="1" dirty="0" err="1" smtClean="0">
                <a:solidFill>
                  <a:srgbClr val="FF0000"/>
                </a:solidFill>
              </a:rPr>
              <a:t>Primièras</a:t>
            </a:r>
            <a:r>
              <a:rPr lang="fr-FR" sz="2400" b="1" dirty="0" smtClean="0">
                <a:solidFill>
                  <a:srgbClr val="FF0000"/>
                </a:solidFill>
              </a:rPr>
              <a:t> </a:t>
            </a:r>
            <a:r>
              <a:rPr lang="fr-FR" sz="2400" b="1" dirty="0" err="1" smtClean="0">
                <a:solidFill>
                  <a:srgbClr val="FF0000"/>
                </a:solidFill>
              </a:rPr>
              <a:t>publicacions</a:t>
            </a:r>
            <a:r>
              <a:rPr lang="fr-FR" sz="2400" dirty="0" smtClean="0"/>
              <a:t>:</a:t>
            </a:r>
            <a:endParaRPr lang="fr-FR" sz="2400" dirty="0"/>
          </a:p>
        </p:txBody>
      </p:sp>
      <p:pic>
        <p:nvPicPr>
          <p:cNvPr id="17" name="Imag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52487" y="4412566"/>
            <a:ext cx="1747909" cy="2394396"/>
          </a:xfrm>
          <a:prstGeom prst="rect">
            <a:avLst/>
          </a:prstGeom>
        </p:spPr>
      </p:pic>
    </p:spTree>
    <p:extLst>
      <p:ext uri="{BB962C8B-B14F-4D97-AF65-F5344CB8AC3E}">
        <p14:creationId xmlns:p14="http://schemas.microsoft.com/office/powerpoint/2010/main" val="32577484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838200" y="-482321"/>
            <a:ext cx="10637018" cy="2173009"/>
          </a:xfrm>
        </p:spPr>
        <p:txBody>
          <a:bodyPr>
            <a:normAutofit/>
          </a:bodyPr>
          <a:lstStyle/>
          <a:p>
            <a:r>
              <a:rPr lang="fr-FR" sz="7200" b="1" dirty="0" smtClean="0">
                <a:solidFill>
                  <a:srgbClr val="FF0000"/>
                </a:solidFill>
              </a:rPr>
              <a:t>          CERCLE DE COSERANS</a:t>
            </a:r>
            <a:endParaRPr lang="fr-FR" sz="7200" b="1" dirty="0">
              <a:solidFill>
                <a:srgbClr val="FF0000"/>
              </a:solidFill>
            </a:endParaRPr>
          </a:p>
        </p:txBody>
      </p:sp>
      <p:pic>
        <p:nvPicPr>
          <p:cNvPr id="4" name="Image 3"/>
          <p:cNvPicPr>
            <a:picLocks noChangeAspect="1"/>
          </p:cNvPicPr>
          <p:nvPr/>
        </p:nvPicPr>
        <p:blipFill>
          <a:blip r:embed="rId3"/>
          <a:stretch>
            <a:fillRect/>
          </a:stretch>
        </p:blipFill>
        <p:spPr>
          <a:xfrm>
            <a:off x="4980782" y="1248286"/>
            <a:ext cx="2695864" cy="2979087"/>
          </a:xfrm>
          <a:prstGeom prst="rect">
            <a:avLst/>
          </a:prstGeom>
        </p:spPr>
      </p:pic>
      <p:sp>
        <p:nvSpPr>
          <p:cNvPr id="5" name="Rectangle 4"/>
          <p:cNvSpPr/>
          <p:nvPr/>
        </p:nvSpPr>
        <p:spPr>
          <a:xfrm>
            <a:off x="89647" y="2447365"/>
            <a:ext cx="9054353" cy="4524315"/>
          </a:xfrm>
          <a:prstGeom prst="rect">
            <a:avLst/>
          </a:prstGeom>
        </p:spPr>
        <p:txBody>
          <a:bodyPr wrap="square">
            <a:spAutoFit/>
          </a:bodyPr>
          <a:lstStyle/>
          <a:p>
            <a:r>
              <a:rPr lang="fr-FR" sz="4800" b="1" dirty="0">
                <a:solidFill>
                  <a:srgbClr val="FF0000"/>
                </a:solidFill>
              </a:rPr>
              <a:t>CORSES</a:t>
            </a:r>
          </a:p>
          <a:p>
            <a:r>
              <a:rPr lang="fr-FR" sz="4800" b="1" dirty="0">
                <a:solidFill>
                  <a:srgbClr val="FF0000"/>
                </a:solidFill>
              </a:rPr>
              <a:t>ESTAGIS DE CANT</a:t>
            </a:r>
          </a:p>
          <a:p>
            <a:r>
              <a:rPr lang="fr-FR" sz="4800" b="1" dirty="0">
                <a:solidFill>
                  <a:srgbClr val="FF0000"/>
                </a:solidFill>
              </a:rPr>
              <a:t>CONFERÉNCIAS</a:t>
            </a:r>
          </a:p>
          <a:p>
            <a:r>
              <a:rPr lang="fr-FR" sz="4800" b="1" dirty="0">
                <a:solidFill>
                  <a:srgbClr val="FF0000"/>
                </a:solidFill>
              </a:rPr>
              <a:t>MÒSTRAS</a:t>
            </a:r>
          </a:p>
          <a:p>
            <a:r>
              <a:rPr lang="fr-FR" sz="4800" b="1" dirty="0">
                <a:solidFill>
                  <a:srgbClr val="FF0000"/>
                </a:solidFill>
              </a:rPr>
              <a:t>TAULIÈRS</a:t>
            </a:r>
          </a:p>
          <a:p>
            <a:r>
              <a:rPr lang="fr-FR" sz="4800" b="1" dirty="0">
                <a:solidFill>
                  <a:srgbClr val="FF0000"/>
                </a:solidFill>
              </a:rPr>
              <a:t>VISITAS, PARLADISSAS…</a:t>
            </a:r>
          </a:p>
        </p:txBody>
      </p:sp>
      <p:pic>
        <p:nvPicPr>
          <p:cNvPr id="7" name="Image 6"/>
          <p:cNvPicPr>
            <a:picLocks noChangeAspect="1"/>
          </p:cNvPicPr>
          <p:nvPr/>
        </p:nvPicPr>
        <p:blipFill>
          <a:blip r:embed="rId4"/>
          <a:stretch>
            <a:fillRect/>
          </a:stretch>
        </p:blipFill>
        <p:spPr>
          <a:xfrm>
            <a:off x="8595871" y="1724820"/>
            <a:ext cx="3283892" cy="5005107"/>
          </a:xfrm>
          <a:prstGeom prst="rect">
            <a:avLst/>
          </a:prstGeom>
        </p:spPr>
      </p:pic>
      <p:graphicFrame>
        <p:nvGraphicFramePr>
          <p:cNvPr id="9" name="Objet 8"/>
          <p:cNvGraphicFramePr>
            <a:graphicFrameLocks noChangeAspect="1"/>
          </p:cNvGraphicFramePr>
          <p:nvPr>
            <p:extLst>
              <p:ext uri="{D42A27DB-BD31-4B8C-83A1-F6EECF244321}">
                <p14:modId xmlns:p14="http://schemas.microsoft.com/office/powerpoint/2010/main" val="664185146"/>
              </p:ext>
            </p:extLst>
          </p:nvPr>
        </p:nvGraphicFramePr>
        <p:xfrm>
          <a:off x="92075" y="92075"/>
          <a:ext cx="581025" cy="439738"/>
        </p:xfrm>
        <a:graphic>
          <a:graphicData uri="http://schemas.openxmlformats.org/presentationml/2006/ole">
            <mc:AlternateContent xmlns:mc="http://schemas.openxmlformats.org/markup-compatibility/2006">
              <mc:Choice xmlns:v="urn:schemas-microsoft-com:vml" Requires="v">
                <p:oleObj spid="_x0000_s1043" name="Objet d’environnement du Gestionnaire de liaisons" showAsIcon="1" r:id="rId5" imgW="580680" imgH="439560" progId="Package">
                  <p:embed/>
                </p:oleObj>
              </mc:Choice>
              <mc:Fallback>
                <p:oleObj name="Objet d’environnement du Gestionnaire de liaisons" showAsIcon="1" r:id="rId5" imgW="580680" imgH="439560" progId="Package">
                  <p:embed/>
                  <p:pic>
                    <p:nvPicPr>
                      <p:cNvPr id="0" name=""/>
                      <p:cNvPicPr/>
                      <p:nvPr/>
                    </p:nvPicPr>
                    <p:blipFill>
                      <a:blip r:embed="rId6"/>
                      <a:stretch>
                        <a:fillRect/>
                      </a:stretch>
                    </p:blipFill>
                    <p:spPr>
                      <a:xfrm>
                        <a:off x="92075" y="92075"/>
                        <a:ext cx="581025" cy="439738"/>
                      </a:xfrm>
                      <a:prstGeom prst="rect">
                        <a:avLst/>
                      </a:prstGeom>
                    </p:spPr>
                  </p:pic>
                </p:oleObj>
              </mc:Fallback>
            </mc:AlternateContent>
          </a:graphicData>
        </a:graphic>
      </p:graphicFrame>
      <p:pic>
        <p:nvPicPr>
          <p:cNvPr id="10" name="Image 9"/>
          <p:cNvPicPr>
            <a:picLocks noChangeAspect="1"/>
          </p:cNvPicPr>
          <p:nvPr/>
        </p:nvPicPr>
        <p:blipFill>
          <a:blip r:embed="rId7"/>
          <a:stretch>
            <a:fillRect/>
          </a:stretch>
        </p:blipFill>
        <p:spPr>
          <a:xfrm>
            <a:off x="89647" y="92075"/>
            <a:ext cx="2027778" cy="1786056"/>
          </a:xfrm>
          <a:prstGeom prst="rect">
            <a:avLst/>
          </a:prstGeom>
        </p:spPr>
      </p:pic>
    </p:spTree>
    <p:extLst>
      <p:ext uri="{BB962C8B-B14F-4D97-AF65-F5344CB8AC3E}">
        <p14:creationId xmlns:p14="http://schemas.microsoft.com/office/powerpoint/2010/main" val="38939926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5" name="Image 4" descr="https://scontent-cdt1-1.xx.fbcdn.net/v/t1.0-9/20246247_1581317301912731_8435862573984401323_n.jpg?oh=04eed5214ef521c50bb6aeb6335733ca&amp;oe=59FD2A06"/>
          <p:cNvPicPr/>
          <p:nvPr/>
        </p:nvPicPr>
        <p:blipFill>
          <a:blip r:embed="rId2" cstate="print"/>
          <a:srcRect/>
          <a:stretch>
            <a:fillRect/>
          </a:stretch>
        </p:blipFill>
        <p:spPr bwMode="auto">
          <a:xfrm>
            <a:off x="-594097" y="-1589794"/>
            <a:ext cx="4269646" cy="5404829"/>
          </a:xfrm>
          <a:prstGeom prst="rect">
            <a:avLst/>
          </a:prstGeom>
          <a:noFill/>
          <a:ln w="9525">
            <a:noFill/>
            <a:miter lim="800000"/>
            <a:headEnd/>
            <a:tailEnd/>
          </a:ln>
        </p:spPr>
      </p:pic>
      <p:pic>
        <p:nvPicPr>
          <p:cNvPr id="17411" name="Picture 3" descr="E:\KIMG_1876.jpg"/>
          <p:cNvPicPr>
            <a:picLocks noChangeAspect="1" noChangeArrowheads="1"/>
          </p:cNvPicPr>
          <p:nvPr/>
        </p:nvPicPr>
        <p:blipFill>
          <a:blip r:embed="rId3" cstate="print"/>
          <a:srcRect/>
          <a:stretch>
            <a:fillRect/>
          </a:stretch>
        </p:blipFill>
        <p:spPr bwMode="auto">
          <a:xfrm>
            <a:off x="7547654" y="-1251520"/>
            <a:ext cx="3120346" cy="4680520"/>
          </a:xfrm>
          <a:prstGeom prst="rect">
            <a:avLst/>
          </a:prstGeom>
          <a:noFill/>
        </p:spPr>
      </p:pic>
      <p:pic>
        <p:nvPicPr>
          <p:cNvPr id="21506" name="Picture 2" descr="Jean-Pierre Salvat, président de la communauté de communes du chalabrais."/>
          <p:cNvPicPr>
            <a:picLocks noChangeAspect="1" noChangeArrowheads="1"/>
          </p:cNvPicPr>
          <p:nvPr/>
        </p:nvPicPr>
        <p:blipFill>
          <a:blip r:embed="rId4" cstate="print"/>
          <a:srcRect/>
          <a:stretch>
            <a:fillRect/>
          </a:stretch>
        </p:blipFill>
        <p:spPr bwMode="auto">
          <a:xfrm>
            <a:off x="1703513" y="2852936"/>
            <a:ext cx="3143697" cy="4675012"/>
          </a:xfrm>
          <a:prstGeom prst="rect">
            <a:avLst/>
          </a:prstGeom>
          <a:noFill/>
        </p:spPr>
      </p:pic>
      <p:sp>
        <p:nvSpPr>
          <p:cNvPr id="9" name="ZoneTexte 8"/>
          <p:cNvSpPr txBox="1"/>
          <p:nvPr/>
        </p:nvSpPr>
        <p:spPr>
          <a:xfrm>
            <a:off x="5094414" y="4357776"/>
            <a:ext cx="6139643" cy="2308324"/>
          </a:xfrm>
          <a:prstGeom prst="rect">
            <a:avLst/>
          </a:prstGeom>
          <a:noFill/>
        </p:spPr>
        <p:txBody>
          <a:bodyPr wrap="square" rtlCol="0">
            <a:spAutoFit/>
          </a:bodyPr>
          <a:lstStyle/>
          <a:p>
            <a:r>
              <a:rPr lang="fr-FR" sz="4800" b="1" dirty="0">
                <a:solidFill>
                  <a:srgbClr val="FF0000"/>
                </a:solidFill>
              </a:rPr>
              <a:t>CERCLE  OCCITAN</a:t>
            </a:r>
          </a:p>
          <a:p>
            <a:r>
              <a:rPr lang="fr-FR" sz="4800" b="1" dirty="0">
                <a:solidFill>
                  <a:srgbClr val="FF0000"/>
                </a:solidFill>
              </a:rPr>
              <a:t>DELS PAÏSES D’OLMÉS</a:t>
            </a:r>
          </a:p>
          <a:p>
            <a:r>
              <a:rPr lang="fr-FR" sz="4800" b="1" dirty="0">
                <a:solidFill>
                  <a:srgbClr val="FF0000"/>
                </a:solidFill>
              </a:rPr>
              <a:t>E DE MIRAPEISH</a:t>
            </a:r>
          </a:p>
        </p:txBody>
      </p:sp>
      <p:pic>
        <p:nvPicPr>
          <p:cNvPr id="5122" name="Picture 2"/>
          <p:cNvPicPr>
            <a:picLocks noChangeAspect="1" noChangeArrowheads="1"/>
          </p:cNvPicPr>
          <p:nvPr/>
        </p:nvPicPr>
        <p:blipFill>
          <a:blip r:embed="rId5" cstate="print"/>
          <a:srcRect/>
          <a:stretch>
            <a:fillRect/>
          </a:stretch>
        </p:blipFill>
        <p:spPr bwMode="auto">
          <a:xfrm>
            <a:off x="4455060" y="-209202"/>
            <a:ext cx="3026515" cy="2416250"/>
          </a:xfrm>
          <a:prstGeom prst="rect">
            <a:avLst/>
          </a:prstGeom>
          <a:noFill/>
          <a:ln w="9525">
            <a:noFill/>
            <a:miter lim="800000"/>
            <a:headEnd/>
            <a:tailEnd/>
          </a:ln>
          <a:effectLst/>
        </p:spPr>
      </p:pic>
      <p:pic>
        <p:nvPicPr>
          <p:cNvPr id="2" name="Imag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06746" y="2311120"/>
            <a:ext cx="2093702" cy="2127041"/>
          </a:xfrm>
          <a:prstGeom prst="rect">
            <a:avLst/>
          </a:prstGeom>
        </p:spPr>
      </p:pic>
    </p:spTree>
    <p:extLst>
      <p:ext uri="{BB962C8B-B14F-4D97-AF65-F5344CB8AC3E}">
        <p14:creationId xmlns:p14="http://schemas.microsoft.com/office/powerpoint/2010/main" val="16653669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6" name="Espace réservé du contenu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785755" y="1423693"/>
            <a:ext cx="3298253" cy="4725897"/>
          </a:xfrm>
        </p:spPr>
      </p:pic>
      <p:sp>
        <p:nvSpPr>
          <p:cNvPr id="4" name="Rectangle 3"/>
          <p:cNvSpPr/>
          <p:nvPr/>
        </p:nvSpPr>
        <p:spPr>
          <a:xfrm>
            <a:off x="3326003" y="-140677"/>
            <a:ext cx="8701873" cy="1938992"/>
          </a:xfrm>
          <a:prstGeom prst="rect">
            <a:avLst/>
          </a:prstGeom>
        </p:spPr>
        <p:txBody>
          <a:bodyPr wrap="square">
            <a:spAutoFit/>
          </a:bodyPr>
          <a:lstStyle/>
          <a:p>
            <a:r>
              <a:rPr lang="fr-FR" sz="6000" b="1" dirty="0" smtClean="0">
                <a:solidFill>
                  <a:srgbClr val="FF0000"/>
                </a:solidFill>
              </a:rPr>
              <a:t>CERCLE »</a:t>
            </a:r>
            <a:r>
              <a:rPr lang="fr-FR" sz="6000" b="1" dirty="0" err="1" smtClean="0">
                <a:solidFill>
                  <a:srgbClr val="FF0000"/>
                </a:solidFill>
              </a:rPr>
              <a:t>Pèire</a:t>
            </a:r>
            <a:r>
              <a:rPr lang="fr-FR" sz="6000" b="1" dirty="0" smtClean="0">
                <a:solidFill>
                  <a:srgbClr val="FF0000"/>
                </a:solidFill>
              </a:rPr>
              <a:t> </a:t>
            </a:r>
            <a:r>
              <a:rPr lang="fr-FR" sz="6000" b="1" dirty="0" err="1" smtClean="0">
                <a:solidFill>
                  <a:srgbClr val="FF0000"/>
                </a:solidFill>
              </a:rPr>
              <a:t>Lagarda</a:t>
            </a:r>
            <a:r>
              <a:rPr lang="fr-FR" sz="6000" b="1" dirty="0" smtClean="0">
                <a:solidFill>
                  <a:srgbClr val="FF0000"/>
                </a:solidFill>
              </a:rPr>
              <a:t> » </a:t>
            </a:r>
          </a:p>
          <a:p>
            <a:r>
              <a:rPr lang="fr-FR" sz="6000" b="1" dirty="0">
                <a:solidFill>
                  <a:srgbClr val="FF0000"/>
                </a:solidFill>
              </a:rPr>
              <a:t> </a:t>
            </a:r>
            <a:r>
              <a:rPr lang="fr-FR" sz="6000" b="1" dirty="0" smtClean="0">
                <a:solidFill>
                  <a:srgbClr val="FF0000"/>
                </a:solidFill>
              </a:rPr>
              <a:t>      FOISH</a:t>
            </a:r>
            <a:endParaRPr lang="fr-FR" sz="6000" dirty="0"/>
          </a:p>
        </p:txBody>
      </p:sp>
      <p:pic>
        <p:nvPicPr>
          <p:cNvPr id="5" name="Picture 3" descr="C:\Users\wolf\Saved Games\Downloads\Affiche_dictada_2017.jpg"/>
          <p:cNvPicPr>
            <a:picLocks noChangeAspect="1" noChangeArrowheads="1"/>
          </p:cNvPicPr>
          <p:nvPr/>
        </p:nvPicPr>
        <p:blipFill>
          <a:blip r:embed="rId3" cstate="print"/>
          <a:srcRect/>
          <a:stretch>
            <a:fillRect/>
          </a:stretch>
        </p:blipFill>
        <p:spPr bwMode="auto">
          <a:xfrm>
            <a:off x="4999832" y="2055812"/>
            <a:ext cx="3330252" cy="4695355"/>
          </a:xfrm>
          <a:prstGeom prst="rect">
            <a:avLst/>
          </a:prstGeom>
          <a:noFill/>
        </p:spPr>
      </p:pic>
      <p:pic>
        <p:nvPicPr>
          <p:cNvPr id="7" name="Image 6"/>
          <p:cNvPicPr>
            <a:picLocks noChangeAspect="1"/>
          </p:cNvPicPr>
          <p:nvPr/>
        </p:nvPicPr>
        <p:blipFill>
          <a:blip r:embed="rId4"/>
          <a:stretch>
            <a:fillRect/>
          </a:stretch>
        </p:blipFill>
        <p:spPr>
          <a:xfrm>
            <a:off x="242063" y="0"/>
            <a:ext cx="2790653" cy="2092990"/>
          </a:xfrm>
          <a:prstGeom prst="rect">
            <a:avLst/>
          </a:prstGeom>
        </p:spPr>
      </p:pic>
      <p:pic>
        <p:nvPicPr>
          <p:cNvPr id="8" name="Image 7"/>
          <p:cNvPicPr>
            <a:picLocks noChangeAspect="1"/>
          </p:cNvPicPr>
          <p:nvPr/>
        </p:nvPicPr>
        <p:blipFill>
          <a:blip r:embed="rId5"/>
          <a:stretch>
            <a:fillRect/>
          </a:stretch>
        </p:blipFill>
        <p:spPr>
          <a:xfrm>
            <a:off x="242063" y="2196490"/>
            <a:ext cx="2425308" cy="2847588"/>
          </a:xfrm>
          <a:prstGeom prst="rect">
            <a:avLst/>
          </a:prstGeom>
        </p:spPr>
      </p:pic>
      <p:pic>
        <p:nvPicPr>
          <p:cNvPr id="3" name="Image 2"/>
          <p:cNvPicPr>
            <a:picLocks noChangeAspect="1"/>
          </p:cNvPicPr>
          <p:nvPr/>
        </p:nvPicPr>
        <p:blipFill>
          <a:blip r:embed="rId6"/>
          <a:stretch>
            <a:fillRect/>
          </a:stretch>
        </p:blipFill>
        <p:spPr>
          <a:xfrm>
            <a:off x="2788104" y="3674097"/>
            <a:ext cx="2067203" cy="2739961"/>
          </a:xfrm>
          <a:prstGeom prst="rect">
            <a:avLst/>
          </a:prstGeom>
        </p:spPr>
      </p:pic>
    </p:spTree>
    <p:extLst>
      <p:ext uri="{BB962C8B-B14F-4D97-AF65-F5344CB8AC3E}">
        <p14:creationId xmlns:p14="http://schemas.microsoft.com/office/powerpoint/2010/main" val="17011809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875929" y="150724"/>
            <a:ext cx="4316071" cy="3237053"/>
          </a:xfr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647" y="-361739"/>
            <a:ext cx="5143500" cy="6858000"/>
          </a:xfrm>
          <a:prstGeom prst="rect">
            <a:avLst/>
          </a:prstGeom>
        </p:spPr>
      </p:pic>
      <p:pic>
        <p:nvPicPr>
          <p:cNvPr id="6" name="Image 5"/>
          <p:cNvPicPr>
            <a:picLocks noChangeAspect="1"/>
          </p:cNvPicPr>
          <p:nvPr/>
        </p:nvPicPr>
        <p:blipFill>
          <a:blip r:embed="rId4"/>
          <a:stretch>
            <a:fillRect/>
          </a:stretch>
        </p:blipFill>
        <p:spPr>
          <a:xfrm>
            <a:off x="3737970" y="3639553"/>
            <a:ext cx="4399314" cy="3069055"/>
          </a:xfrm>
          <a:prstGeom prst="rect">
            <a:avLst/>
          </a:prstGeom>
        </p:spPr>
      </p:pic>
      <p:sp>
        <p:nvSpPr>
          <p:cNvPr id="7" name="ZoneTexte 6"/>
          <p:cNvSpPr txBox="1"/>
          <p:nvPr/>
        </p:nvSpPr>
        <p:spPr>
          <a:xfrm>
            <a:off x="1034980" y="261257"/>
            <a:ext cx="1744517" cy="707886"/>
          </a:xfrm>
          <a:prstGeom prst="rect">
            <a:avLst/>
          </a:prstGeom>
          <a:solidFill>
            <a:srgbClr val="FFC000"/>
          </a:solidFill>
        </p:spPr>
        <p:txBody>
          <a:bodyPr wrap="none" rtlCol="0">
            <a:spAutoFit/>
          </a:bodyPr>
          <a:lstStyle/>
          <a:p>
            <a:r>
              <a:rPr lang="fr-FR" sz="4000" b="1" dirty="0" smtClean="0">
                <a:solidFill>
                  <a:srgbClr val="FF0000"/>
                </a:solidFill>
              </a:rPr>
              <a:t>TEATRE</a:t>
            </a:r>
            <a:endParaRPr lang="fr-FR" sz="4000" b="1" dirty="0">
              <a:solidFill>
                <a:srgbClr val="FF0000"/>
              </a:solidFill>
            </a:endParaRPr>
          </a:p>
        </p:txBody>
      </p:sp>
      <p:sp>
        <p:nvSpPr>
          <p:cNvPr id="8" name="ZoneTexte 7"/>
          <p:cNvSpPr txBox="1"/>
          <p:nvPr/>
        </p:nvSpPr>
        <p:spPr>
          <a:xfrm>
            <a:off x="391886" y="6310365"/>
            <a:ext cx="1778558" cy="461665"/>
          </a:xfrm>
          <a:prstGeom prst="rect">
            <a:avLst/>
          </a:prstGeom>
          <a:solidFill>
            <a:srgbClr val="FFC000"/>
          </a:solidFill>
        </p:spPr>
        <p:txBody>
          <a:bodyPr wrap="square" rtlCol="0">
            <a:spAutoFit/>
          </a:bodyPr>
          <a:lstStyle/>
          <a:p>
            <a:r>
              <a:rPr lang="fr-FR" sz="2400" b="1" dirty="0" smtClean="0">
                <a:solidFill>
                  <a:srgbClr val="FF0000"/>
                </a:solidFill>
              </a:rPr>
              <a:t>Alan Vidal</a:t>
            </a:r>
            <a:endParaRPr lang="fr-FR" sz="2400" b="1" dirty="0">
              <a:solidFill>
                <a:srgbClr val="FF0000"/>
              </a:solidFill>
            </a:endParaRPr>
          </a:p>
        </p:txBody>
      </p:sp>
      <p:sp>
        <p:nvSpPr>
          <p:cNvPr id="9" name="ZoneTexte 8"/>
          <p:cNvSpPr txBox="1"/>
          <p:nvPr/>
        </p:nvSpPr>
        <p:spPr>
          <a:xfrm>
            <a:off x="9344967" y="3387777"/>
            <a:ext cx="1785938" cy="369332"/>
          </a:xfrm>
          <a:prstGeom prst="rect">
            <a:avLst/>
          </a:prstGeom>
          <a:solidFill>
            <a:srgbClr val="FF0000"/>
          </a:solidFill>
        </p:spPr>
        <p:txBody>
          <a:bodyPr wrap="none" rtlCol="0">
            <a:spAutoFit/>
          </a:bodyPr>
          <a:lstStyle/>
          <a:p>
            <a:r>
              <a:rPr lang="fr-FR" dirty="0" err="1" smtClean="0">
                <a:solidFill>
                  <a:srgbClr val="FFC000"/>
                </a:solidFill>
              </a:rPr>
              <a:t>Clamença</a:t>
            </a:r>
            <a:r>
              <a:rPr lang="fr-FR" dirty="0" smtClean="0">
                <a:solidFill>
                  <a:srgbClr val="FFC000"/>
                </a:solidFill>
              </a:rPr>
              <a:t> </a:t>
            </a:r>
            <a:r>
              <a:rPr lang="fr-FR" dirty="0" err="1" smtClean="0">
                <a:solidFill>
                  <a:srgbClr val="FFC000"/>
                </a:solidFill>
              </a:rPr>
              <a:t>Pojada</a:t>
            </a:r>
            <a:endParaRPr lang="fr-FR" dirty="0">
              <a:solidFill>
                <a:srgbClr val="FFC000"/>
              </a:solidFill>
            </a:endParaRPr>
          </a:p>
        </p:txBody>
      </p:sp>
      <p:sp>
        <p:nvSpPr>
          <p:cNvPr id="10" name="ZoneTexte 9"/>
          <p:cNvSpPr txBox="1"/>
          <p:nvPr/>
        </p:nvSpPr>
        <p:spPr>
          <a:xfrm>
            <a:off x="4933742" y="261257"/>
            <a:ext cx="3748034" cy="461665"/>
          </a:xfrm>
          <a:prstGeom prst="rect">
            <a:avLst/>
          </a:prstGeom>
          <a:solidFill>
            <a:srgbClr val="FF0000"/>
          </a:solidFill>
        </p:spPr>
        <p:txBody>
          <a:bodyPr wrap="square" rtlCol="0">
            <a:spAutoFit/>
          </a:bodyPr>
          <a:lstStyle/>
          <a:p>
            <a:r>
              <a:rPr lang="fr-FR" sz="2400" dirty="0" smtClean="0">
                <a:solidFill>
                  <a:srgbClr val="FFC000"/>
                </a:solidFill>
              </a:rPr>
              <a:t>Una </a:t>
            </a:r>
            <a:r>
              <a:rPr lang="fr-FR" sz="2400" dirty="0" err="1" smtClean="0">
                <a:solidFill>
                  <a:srgbClr val="FFC000"/>
                </a:solidFill>
              </a:rPr>
              <a:t>secretària</a:t>
            </a:r>
            <a:r>
              <a:rPr lang="fr-FR" sz="2400" dirty="0" smtClean="0">
                <a:solidFill>
                  <a:srgbClr val="FFC000"/>
                </a:solidFill>
              </a:rPr>
              <a:t> </a:t>
            </a:r>
            <a:r>
              <a:rPr lang="fr-FR" sz="2400" dirty="0" err="1" smtClean="0">
                <a:solidFill>
                  <a:srgbClr val="FFC000"/>
                </a:solidFill>
              </a:rPr>
              <a:t>novèla</a:t>
            </a:r>
            <a:r>
              <a:rPr lang="fr-FR" sz="2400" dirty="0" smtClean="0">
                <a:solidFill>
                  <a:srgbClr val="FFC000"/>
                </a:solidFill>
              </a:rPr>
              <a:t> e </a:t>
            </a:r>
            <a:r>
              <a:rPr lang="fr-FR" sz="2400" dirty="0" err="1" smtClean="0">
                <a:solidFill>
                  <a:srgbClr val="FFC000"/>
                </a:solidFill>
              </a:rPr>
              <a:t>jove</a:t>
            </a:r>
            <a:endParaRPr lang="fr-FR" sz="2400" dirty="0">
              <a:solidFill>
                <a:srgbClr val="FFC000"/>
              </a:solidFill>
            </a:endParaRPr>
          </a:p>
        </p:txBody>
      </p:sp>
      <p:sp>
        <p:nvSpPr>
          <p:cNvPr id="11" name="ZoneTexte 10"/>
          <p:cNvSpPr txBox="1"/>
          <p:nvPr/>
        </p:nvSpPr>
        <p:spPr>
          <a:xfrm>
            <a:off x="8058777" y="5928527"/>
            <a:ext cx="2823587" cy="461665"/>
          </a:xfrm>
          <a:prstGeom prst="rect">
            <a:avLst/>
          </a:prstGeom>
          <a:solidFill>
            <a:srgbClr val="FF0000"/>
          </a:solidFill>
        </p:spPr>
        <p:txBody>
          <a:bodyPr wrap="square" rtlCol="0">
            <a:spAutoFit/>
          </a:bodyPr>
          <a:lstStyle/>
          <a:p>
            <a:r>
              <a:rPr lang="fr-FR" sz="2400" dirty="0" smtClean="0">
                <a:solidFill>
                  <a:srgbClr val="FFC000"/>
                </a:solidFill>
              </a:rPr>
              <a:t>Una </a:t>
            </a:r>
            <a:r>
              <a:rPr lang="fr-FR" sz="2400" dirty="0" err="1" smtClean="0">
                <a:solidFill>
                  <a:srgbClr val="FFC000"/>
                </a:solidFill>
              </a:rPr>
              <a:t>còla</a:t>
            </a:r>
            <a:r>
              <a:rPr lang="fr-FR" sz="2400" dirty="0" smtClean="0">
                <a:solidFill>
                  <a:srgbClr val="FFC000"/>
                </a:solidFill>
              </a:rPr>
              <a:t> </a:t>
            </a:r>
            <a:r>
              <a:rPr lang="fr-FR" sz="2400" dirty="0" err="1" smtClean="0">
                <a:solidFill>
                  <a:srgbClr val="FFC000"/>
                </a:solidFill>
              </a:rPr>
              <a:t>amb</a:t>
            </a:r>
            <a:r>
              <a:rPr lang="fr-FR" sz="2400" dirty="0" smtClean="0">
                <a:solidFill>
                  <a:srgbClr val="FFC000"/>
                </a:solidFill>
              </a:rPr>
              <a:t> </a:t>
            </a:r>
            <a:r>
              <a:rPr lang="fr-FR" sz="2400" dirty="0" err="1" smtClean="0">
                <a:solidFill>
                  <a:srgbClr val="FFC000"/>
                </a:solidFill>
              </a:rPr>
              <a:t>vam</a:t>
            </a:r>
            <a:r>
              <a:rPr lang="fr-FR" sz="2400" dirty="0" smtClean="0">
                <a:solidFill>
                  <a:srgbClr val="FFC000"/>
                </a:solidFill>
              </a:rPr>
              <a:t>!</a:t>
            </a:r>
            <a:endParaRPr lang="fr-FR" sz="2400" dirty="0">
              <a:solidFill>
                <a:srgbClr val="FFC000"/>
              </a:solidFill>
            </a:endParaRPr>
          </a:p>
        </p:txBody>
      </p:sp>
    </p:spTree>
    <p:extLst>
      <p:ext uri="{BB962C8B-B14F-4D97-AF65-F5344CB8AC3E}">
        <p14:creationId xmlns:p14="http://schemas.microsoft.com/office/powerpoint/2010/main" val="10123982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05350" y="3888535"/>
            <a:ext cx="3449378" cy="2864932"/>
          </a:xfrm>
        </p:spPr>
      </p:pic>
      <p:pic>
        <p:nvPicPr>
          <p:cNvPr id="5" name="Espace réservé du contenu 4" descr="D:\Users\Annie\Documents\imod.jp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5203118" y="1130766"/>
            <a:ext cx="3673687" cy="4032449"/>
          </a:xfrm>
          <a:prstGeom prst="rect">
            <a:avLst/>
          </a:prstGeom>
          <a:noFill/>
          <a:ln>
            <a:noFill/>
          </a:ln>
        </p:spPr>
      </p:pic>
      <p:pic>
        <p:nvPicPr>
          <p:cNvPr id="6" name="Image 5" descr="P1040707.JPG"/>
          <p:cNvPicPr>
            <a:picLocks noChangeAspect="1"/>
          </p:cNvPicPr>
          <p:nvPr/>
        </p:nvPicPr>
        <p:blipFill>
          <a:blip r:embed="rId4" cstate="print"/>
          <a:stretch>
            <a:fillRect/>
          </a:stretch>
        </p:blipFill>
        <p:spPr>
          <a:xfrm>
            <a:off x="9039507" y="1130766"/>
            <a:ext cx="3152493" cy="4032449"/>
          </a:xfrm>
          <a:prstGeom prst="rect">
            <a:avLst/>
          </a:prstGeom>
        </p:spPr>
      </p:pic>
      <p:pic>
        <p:nvPicPr>
          <p:cNvPr id="7" name="Image 6"/>
          <p:cNvPicPr>
            <a:picLocks noChangeAspect="1"/>
          </p:cNvPicPr>
          <p:nvPr/>
        </p:nvPicPr>
        <p:blipFill>
          <a:blip r:embed="rId5"/>
          <a:stretch>
            <a:fillRect/>
          </a:stretch>
        </p:blipFill>
        <p:spPr>
          <a:xfrm>
            <a:off x="148013" y="452616"/>
            <a:ext cx="3114675" cy="3286125"/>
          </a:xfrm>
          <a:prstGeom prst="rect">
            <a:avLst/>
          </a:prstGeom>
        </p:spPr>
      </p:pic>
      <p:sp>
        <p:nvSpPr>
          <p:cNvPr id="8" name="ZoneTexte 7"/>
          <p:cNvSpPr txBox="1"/>
          <p:nvPr/>
        </p:nvSpPr>
        <p:spPr>
          <a:xfrm>
            <a:off x="3557117" y="70338"/>
            <a:ext cx="7184572" cy="923330"/>
          </a:xfrm>
          <a:prstGeom prst="rect">
            <a:avLst/>
          </a:prstGeom>
          <a:solidFill>
            <a:srgbClr val="FF0000"/>
          </a:solidFill>
        </p:spPr>
        <p:txBody>
          <a:bodyPr wrap="square" rtlCol="0">
            <a:spAutoFit/>
          </a:bodyPr>
          <a:lstStyle/>
          <a:p>
            <a:r>
              <a:rPr lang="fr-FR" sz="5400" dirty="0" smtClean="0">
                <a:solidFill>
                  <a:srgbClr val="FFC000"/>
                </a:solidFill>
              </a:rPr>
              <a:t>D’unes que son </a:t>
            </a:r>
            <a:r>
              <a:rPr lang="fr-FR" sz="5400" dirty="0" err="1" smtClean="0">
                <a:solidFill>
                  <a:srgbClr val="FFC000"/>
                </a:solidFill>
              </a:rPr>
              <a:t>partits</a:t>
            </a:r>
            <a:r>
              <a:rPr lang="fr-FR" sz="5400" dirty="0" smtClean="0">
                <a:solidFill>
                  <a:srgbClr val="FFC000"/>
                </a:solidFill>
              </a:rPr>
              <a:t>…</a:t>
            </a:r>
            <a:endParaRPr lang="fr-FR" sz="5400" dirty="0">
              <a:solidFill>
                <a:srgbClr val="FFC000"/>
              </a:solidFill>
            </a:endParaRPr>
          </a:p>
        </p:txBody>
      </p:sp>
      <p:sp>
        <p:nvSpPr>
          <p:cNvPr id="9" name="ZoneTexte 8"/>
          <p:cNvSpPr txBox="1"/>
          <p:nvPr/>
        </p:nvSpPr>
        <p:spPr>
          <a:xfrm>
            <a:off x="2341266" y="549791"/>
            <a:ext cx="813918" cy="584775"/>
          </a:xfrm>
          <a:prstGeom prst="rect">
            <a:avLst/>
          </a:prstGeom>
          <a:solidFill>
            <a:srgbClr val="FFC000"/>
          </a:solidFill>
        </p:spPr>
        <p:txBody>
          <a:bodyPr wrap="square" rtlCol="0">
            <a:spAutoFit/>
          </a:bodyPr>
          <a:lstStyle/>
          <a:p>
            <a:r>
              <a:rPr lang="fr-FR" sz="3200" b="1" dirty="0" smtClean="0">
                <a:solidFill>
                  <a:srgbClr val="FF0000"/>
                </a:solidFill>
              </a:rPr>
              <a:t>LEA</a:t>
            </a:r>
            <a:endParaRPr lang="fr-FR" sz="3200" b="1" dirty="0">
              <a:solidFill>
                <a:srgbClr val="FF0000"/>
              </a:solidFill>
            </a:endParaRPr>
          </a:p>
        </p:txBody>
      </p:sp>
      <p:sp>
        <p:nvSpPr>
          <p:cNvPr id="10" name="ZoneTexte 9"/>
          <p:cNvSpPr txBox="1"/>
          <p:nvPr/>
        </p:nvSpPr>
        <p:spPr>
          <a:xfrm>
            <a:off x="391885" y="5373327"/>
            <a:ext cx="2270928" cy="461665"/>
          </a:xfrm>
          <a:prstGeom prst="rect">
            <a:avLst/>
          </a:prstGeom>
          <a:solidFill>
            <a:srgbClr val="FFC000"/>
          </a:solidFill>
        </p:spPr>
        <p:txBody>
          <a:bodyPr wrap="square" rtlCol="0">
            <a:spAutoFit/>
          </a:bodyPr>
          <a:lstStyle/>
          <a:p>
            <a:r>
              <a:rPr lang="fr-FR" sz="2400" dirty="0" smtClean="0">
                <a:solidFill>
                  <a:srgbClr val="FF0000"/>
                </a:solidFill>
              </a:rPr>
              <a:t>Andrieu</a:t>
            </a:r>
            <a:r>
              <a:rPr lang="fr-FR" dirty="0" smtClean="0">
                <a:solidFill>
                  <a:srgbClr val="FF0000"/>
                </a:solidFill>
              </a:rPr>
              <a:t> </a:t>
            </a:r>
            <a:r>
              <a:rPr lang="fr-FR" sz="2400" dirty="0" err="1" smtClean="0">
                <a:solidFill>
                  <a:srgbClr val="FF0000"/>
                </a:solidFill>
              </a:rPr>
              <a:t>Pagés</a:t>
            </a:r>
            <a:endParaRPr lang="fr-FR" sz="2400" dirty="0">
              <a:solidFill>
                <a:srgbClr val="FF0000"/>
              </a:solidFill>
            </a:endParaRPr>
          </a:p>
        </p:txBody>
      </p:sp>
      <p:sp>
        <p:nvSpPr>
          <p:cNvPr id="11" name="ZoneTexte 10"/>
          <p:cNvSpPr txBox="1"/>
          <p:nvPr/>
        </p:nvSpPr>
        <p:spPr>
          <a:xfrm>
            <a:off x="6753244" y="5163215"/>
            <a:ext cx="4600556" cy="523220"/>
          </a:xfrm>
          <a:prstGeom prst="rect">
            <a:avLst/>
          </a:prstGeom>
          <a:noFill/>
        </p:spPr>
        <p:txBody>
          <a:bodyPr wrap="square" rtlCol="0">
            <a:spAutoFit/>
          </a:bodyPr>
          <a:lstStyle/>
          <a:p>
            <a:r>
              <a:rPr lang="fr-FR" sz="2800" dirty="0" err="1" smtClean="0">
                <a:solidFill>
                  <a:srgbClr val="FF0000"/>
                </a:solidFill>
              </a:rPr>
              <a:t>Odila</a:t>
            </a:r>
            <a:r>
              <a:rPr lang="fr-FR" sz="2800" dirty="0" smtClean="0">
                <a:solidFill>
                  <a:srgbClr val="FF0000"/>
                </a:solidFill>
              </a:rPr>
              <a:t> e Gui </a:t>
            </a:r>
            <a:r>
              <a:rPr lang="fr-FR" sz="2800" dirty="0" err="1">
                <a:solidFill>
                  <a:srgbClr val="FF0000"/>
                </a:solidFill>
              </a:rPr>
              <a:t>C</a:t>
            </a:r>
            <a:r>
              <a:rPr lang="fr-FR" sz="2800" dirty="0" err="1" smtClean="0">
                <a:solidFill>
                  <a:srgbClr val="FF0000"/>
                </a:solidFill>
              </a:rPr>
              <a:t>hauffour</a:t>
            </a:r>
            <a:endParaRPr lang="fr-FR" sz="2800" dirty="0">
              <a:solidFill>
                <a:srgbClr val="FF0000"/>
              </a:solidFill>
            </a:endParaRPr>
          </a:p>
        </p:txBody>
      </p:sp>
      <p:sp>
        <p:nvSpPr>
          <p:cNvPr id="12" name="ZoneTexte 11"/>
          <p:cNvSpPr txBox="1"/>
          <p:nvPr/>
        </p:nvSpPr>
        <p:spPr>
          <a:xfrm>
            <a:off x="5203118" y="5834992"/>
            <a:ext cx="6988882" cy="523220"/>
          </a:xfrm>
          <a:prstGeom prst="rect">
            <a:avLst/>
          </a:prstGeom>
          <a:noFill/>
        </p:spPr>
        <p:txBody>
          <a:bodyPr wrap="square" rtlCol="0">
            <a:spAutoFit/>
          </a:bodyPr>
          <a:lstStyle/>
          <a:p>
            <a:r>
              <a:rPr lang="fr-FR" sz="2800" b="1" dirty="0" smtClean="0"/>
              <a:t>E tant d’autres que ne </a:t>
            </a:r>
            <a:r>
              <a:rPr lang="fr-FR" sz="2800" b="1" dirty="0" err="1" smtClean="0"/>
              <a:t>gardarem</a:t>
            </a:r>
            <a:r>
              <a:rPr lang="fr-FR" sz="2800" b="1" dirty="0" smtClean="0"/>
              <a:t> la </a:t>
            </a:r>
            <a:r>
              <a:rPr lang="fr-FR" sz="2800" b="1" dirty="0" err="1" smtClean="0"/>
              <a:t>memòria</a:t>
            </a:r>
            <a:r>
              <a:rPr lang="fr-FR" sz="2800" b="1" dirty="0" smtClean="0"/>
              <a:t>…</a:t>
            </a:r>
            <a:endParaRPr lang="fr-FR" sz="2800" b="1" dirty="0"/>
          </a:p>
        </p:txBody>
      </p:sp>
    </p:spTree>
    <p:extLst>
      <p:ext uri="{BB962C8B-B14F-4D97-AF65-F5344CB8AC3E}">
        <p14:creationId xmlns:p14="http://schemas.microsoft.com/office/powerpoint/2010/main" val="36621268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305" y="0"/>
            <a:ext cx="7012460" cy="6858000"/>
          </a:xfrm>
          <a:prstGeom prst="rect">
            <a:avLst/>
          </a:prstGeom>
        </p:spPr>
      </p:pic>
      <p:sp>
        <p:nvSpPr>
          <p:cNvPr id="8" name="ZoneTexte 7"/>
          <p:cNvSpPr txBox="1"/>
          <p:nvPr/>
        </p:nvSpPr>
        <p:spPr>
          <a:xfrm>
            <a:off x="3215473" y="5913026"/>
            <a:ext cx="8699862" cy="769441"/>
          </a:xfrm>
          <a:prstGeom prst="rect">
            <a:avLst/>
          </a:prstGeom>
          <a:noFill/>
        </p:spPr>
        <p:txBody>
          <a:bodyPr wrap="square" rtlCol="0">
            <a:spAutoFit/>
          </a:bodyPr>
          <a:lstStyle/>
          <a:p>
            <a:r>
              <a:rPr lang="fr-FR" sz="4400" b="1" dirty="0" smtClean="0">
                <a:solidFill>
                  <a:srgbClr val="C00000"/>
                </a:solidFill>
                <a:latin typeface="Times New Roman" panose="02020603050405020304" pitchFamily="18" charset="0"/>
                <a:cs typeface="Times New Roman" panose="02020603050405020304" pitchFamily="18" charset="0"/>
              </a:rPr>
              <a:t>LA FE SENS ÒBRAS MÒRTA ES!</a:t>
            </a:r>
            <a:endParaRPr lang="fr-FR" sz="4400" b="1" dirty="0">
              <a:solidFill>
                <a:srgbClr val="C00000"/>
              </a:solidFill>
              <a:latin typeface="Times New Roman" panose="02020603050405020304" pitchFamily="18" charset="0"/>
              <a:cs typeface="Times New Roman" panose="02020603050405020304" pitchFamily="18" charset="0"/>
            </a:endParaRPr>
          </a:p>
        </p:txBody>
      </p:sp>
      <p:sp>
        <p:nvSpPr>
          <p:cNvPr id="10" name="ZoneTexte 9"/>
          <p:cNvSpPr txBox="1"/>
          <p:nvPr/>
        </p:nvSpPr>
        <p:spPr>
          <a:xfrm>
            <a:off x="3927566" y="2412295"/>
            <a:ext cx="5057334" cy="1862048"/>
          </a:xfrm>
          <a:prstGeom prst="rect">
            <a:avLst/>
          </a:prstGeom>
          <a:solidFill>
            <a:schemeClr val="bg1"/>
          </a:solidFill>
        </p:spPr>
        <p:txBody>
          <a:bodyPr wrap="square" rtlCol="0">
            <a:spAutoFit/>
          </a:bodyPr>
          <a:lstStyle/>
          <a:p>
            <a:r>
              <a:rPr lang="fr-FR" sz="11500" b="1" dirty="0" smtClean="0">
                <a:solidFill>
                  <a:srgbClr val="C00000"/>
                </a:solidFill>
                <a:latin typeface="Times New Roman" panose="02020603050405020304" pitchFamily="18" charset="0"/>
                <a:cs typeface="Times New Roman" panose="02020603050405020304" pitchFamily="18" charset="0"/>
              </a:rPr>
              <a:t>IEO</a:t>
            </a:r>
            <a:endParaRPr lang="fr-FR" sz="11500" b="1" dirty="0">
              <a:solidFill>
                <a:srgbClr val="C00000"/>
              </a:solidFill>
              <a:latin typeface="Times New Roman" panose="02020603050405020304" pitchFamily="18" charset="0"/>
              <a:cs typeface="Times New Roman" panose="02020603050405020304" pitchFamily="18" charset="0"/>
            </a:endParaRPr>
          </a:p>
        </p:txBody>
      </p:sp>
      <p:sp>
        <p:nvSpPr>
          <p:cNvPr id="11" name="ZoneTexte 10"/>
          <p:cNvSpPr txBox="1"/>
          <p:nvPr/>
        </p:nvSpPr>
        <p:spPr>
          <a:xfrm>
            <a:off x="2311122" y="3205424"/>
            <a:ext cx="1466414" cy="914400"/>
          </a:xfrm>
          <a:prstGeom prst="rect">
            <a:avLst/>
          </a:prstGeom>
          <a:solidFill>
            <a:schemeClr val="bg1"/>
          </a:solidFill>
        </p:spPr>
        <p:txBody>
          <a:bodyPr wrap="square" rtlCol="0">
            <a:spAutoFit/>
          </a:bodyPr>
          <a:lstStyle/>
          <a:p>
            <a:endParaRPr lang="fr-FR"/>
          </a:p>
        </p:txBody>
      </p:sp>
      <p:sp>
        <p:nvSpPr>
          <p:cNvPr id="12" name="ZoneTexte 11"/>
          <p:cNvSpPr txBox="1"/>
          <p:nvPr/>
        </p:nvSpPr>
        <p:spPr>
          <a:xfrm>
            <a:off x="3215473" y="4692580"/>
            <a:ext cx="4199564" cy="452176"/>
          </a:xfrm>
          <a:prstGeom prst="rect">
            <a:avLst/>
          </a:prstGeom>
          <a:solidFill>
            <a:schemeClr val="bg1"/>
          </a:solidFill>
        </p:spPr>
        <p:txBody>
          <a:bodyPr wrap="square" rtlCol="0">
            <a:spAutoFit/>
          </a:bodyPr>
          <a:lstStyle/>
          <a:p>
            <a:endParaRPr lang="fr-FR" dirty="0"/>
          </a:p>
        </p:txBody>
      </p:sp>
      <p:sp>
        <p:nvSpPr>
          <p:cNvPr id="13" name="ZoneTexte 12"/>
          <p:cNvSpPr txBox="1"/>
          <p:nvPr/>
        </p:nvSpPr>
        <p:spPr>
          <a:xfrm>
            <a:off x="2652765" y="3714092"/>
            <a:ext cx="1446962" cy="560251"/>
          </a:xfrm>
          <a:prstGeom prst="rect">
            <a:avLst/>
          </a:prstGeom>
          <a:solidFill>
            <a:schemeClr val="bg1"/>
          </a:solidFill>
        </p:spPr>
        <p:txBody>
          <a:bodyPr wrap="square" rtlCol="0">
            <a:spAutoFit/>
          </a:bodyPr>
          <a:lstStyle/>
          <a:p>
            <a:endParaRPr lang="fr-FR" dirty="0"/>
          </a:p>
        </p:txBody>
      </p:sp>
    </p:spTree>
    <p:extLst>
      <p:ext uri="{BB962C8B-B14F-4D97-AF65-F5344CB8AC3E}">
        <p14:creationId xmlns:p14="http://schemas.microsoft.com/office/powerpoint/2010/main" val="4610225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Image 3"/>
          <p:cNvPicPr>
            <a:picLocks noChangeAspect="1"/>
          </p:cNvPicPr>
          <p:nvPr/>
        </p:nvPicPr>
        <p:blipFill>
          <a:blip r:embed="rId2"/>
          <a:stretch>
            <a:fillRect/>
          </a:stretch>
        </p:blipFill>
        <p:spPr>
          <a:xfrm>
            <a:off x="3939123" y="679849"/>
            <a:ext cx="3794665" cy="4929042"/>
          </a:xfrm>
          <a:prstGeom prst="rect">
            <a:avLst/>
          </a:prstGeom>
        </p:spPr>
      </p:pic>
      <p:pic>
        <p:nvPicPr>
          <p:cNvPr id="5" name="Image 4"/>
          <p:cNvPicPr>
            <a:picLocks noChangeAspect="1"/>
          </p:cNvPicPr>
          <p:nvPr/>
        </p:nvPicPr>
        <p:blipFill>
          <a:blip r:embed="rId3"/>
          <a:stretch>
            <a:fillRect/>
          </a:stretch>
        </p:blipFill>
        <p:spPr>
          <a:xfrm>
            <a:off x="8150209" y="679849"/>
            <a:ext cx="3936443" cy="4014650"/>
          </a:xfrm>
          <a:prstGeom prst="rect">
            <a:avLst/>
          </a:prstGeom>
        </p:spPr>
      </p:pic>
      <p:sp>
        <p:nvSpPr>
          <p:cNvPr id="6" name="ZoneTexte 5"/>
          <p:cNvSpPr txBox="1"/>
          <p:nvPr/>
        </p:nvSpPr>
        <p:spPr>
          <a:xfrm>
            <a:off x="1463040" y="-113211"/>
            <a:ext cx="9283337" cy="646331"/>
          </a:xfrm>
          <a:prstGeom prst="rect">
            <a:avLst/>
          </a:prstGeom>
          <a:noFill/>
        </p:spPr>
        <p:txBody>
          <a:bodyPr wrap="square" rtlCol="0">
            <a:spAutoFit/>
          </a:bodyPr>
          <a:lstStyle/>
          <a:p>
            <a:r>
              <a:rPr lang="fr-FR" sz="3600" b="1" dirty="0">
                <a:solidFill>
                  <a:srgbClr val="FF0000"/>
                </a:solidFill>
              </a:rPr>
              <a:t>1989- 50 ans a, le </a:t>
            </a:r>
            <a:r>
              <a:rPr lang="fr-FR" sz="3600" b="1" dirty="0" err="1">
                <a:solidFill>
                  <a:srgbClr val="FF0000"/>
                </a:solidFill>
              </a:rPr>
              <a:t>poèta</a:t>
            </a:r>
            <a:r>
              <a:rPr lang="fr-FR" sz="3600" b="1" dirty="0">
                <a:solidFill>
                  <a:srgbClr val="FF0000"/>
                </a:solidFill>
              </a:rPr>
              <a:t> </a:t>
            </a:r>
            <a:r>
              <a:rPr lang="fr-FR" sz="3600" b="1" dirty="0" err="1">
                <a:solidFill>
                  <a:srgbClr val="FF0000"/>
                </a:solidFill>
              </a:rPr>
              <a:t>desapareguèt</a:t>
            </a:r>
            <a:r>
              <a:rPr lang="fr-FR" sz="3600" b="1" dirty="0">
                <a:solidFill>
                  <a:srgbClr val="FF0000"/>
                </a:solidFill>
              </a:rPr>
              <a:t> a </a:t>
            </a:r>
            <a:r>
              <a:rPr lang="fr-FR" sz="3600" b="1" dirty="0" err="1">
                <a:solidFill>
                  <a:srgbClr val="FF0000"/>
                </a:solidFill>
              </a:rPr>
              <a:t>Pàmias</a:t>
            </a:r>
            <a:r>
              <a:rPr lang="fr-FR" sz="3600" b="1" dirty="0">
                <a:solidFill>
                  <a:srgbClr val="FF0000"/>
                </a:solidFill>
              </a:rPr>
              <a:t> </a:t>
            </a:r>
          </a:p>
        </p:txBody>
      </p:sp>
      <p:sp>
        <p:nvSpPr>
          <p:cNvPr id="3" name="ZoneTexte 2"/>
          <p:cNvSpPr txBox="1"/>
          <p:nvPr/>
        </p:nvSpPr>
        <p:spPr>
          <a:xfrm>
            <a:off x="8368119" y="4694499"/>
            <a:ext cx="3823881" cy="707886"/>
          </a:xfrm>
          <a:prstGeom prst="rect">
            <a:avLst/>
          </a:prstGeom>
          <a:noFill/>
        </p:spPr>
        <p:txBody>
          <a:bodyPr wrap="square" rtlCol="0">
            <a:spAutoFit/>
          </a:bodyPr>
          <a:lstStyle/>
          <a:p>
            <a:r>
              <a:rPr lang="fr-FR" sz="4000" b="1" dirty="0">
                <a:solidFill>
                  <a:srgbClr val="FF0000"/>
                </a:solidFill>
              </a:rPr>
              <a:t>PROSPÈR ESTIEU</a:t>
            </a:r>
          </a:p>
        </p:txBody>
      </p:sp>
      <p:sp>
        <p:nvSpPr>
          <p:cNvPr id="7" name="ZoneTexte 6"/>
          <p:cNvSpPr txBox="1"/>
          <p:nvPr/>
        </p:nvSpPr>
        <p:spPr>
          <a:xfrm>
            <a:off x="49067" y="690533"/>
            <a:ext cx="3493138" cy="3046988"/>
          </a:xfrm>
          <a:prstGeom prst="rect">
            <a:avLst/>
          </a:prstGeom>
          <a:solidFill>
            <a:srgbClr val="FF0000"/>
          </a:solidFill>
        </p:spPr>
        <p:txBody>
          <a:bodyPr wrap="square" rtlCol="0">
            <a:spAutoFit/>
          </a:bodyPr>
          <a:lstStyle/>
          <a:p>
            <a:r>
              <a:rPr lang="fr-FR" sz="2400" dirty="0" smtClean="0"/>
              <a:t>La </a:t>
            </a:r>
            <a:r>
              <a:rPr lang="fr-FR" sz="2400" dirty="0" err="1" smtClean="0"/>
              <a:t>segonda</a:t>
            </a:r>
            <a:r>
              <a:rPr lang="fr-FR" sz="2400" dirty="0" smtClean="0"/>
              <a:t> </a:t>
            </a:r>
            <a:r>
              <a:rPr lang="fr-FR" sz="2400" dirty="0" err="1" smtClean="0"/>
              <a:t>etapa</a:t>
            </a:r>
            <a:r>
              <a:rPr lang="fr-FR" sz="2400" dirty="0" smtClean="0"/>
              <a:t>, que se </a:t>
            </a:r>
            <a:r>
              <a:rPr lang="fr-FR" sz="2400" dirty="0" err="1" smtClean="0"/>
              <a:t>contunha</a:t>
            </a:r>
            <a:r>
              <a:rPr lang="fr-FR" sz="2400" dirty="0" smtClean="0"/>
              <a:t> </a:t>
            </a:r>
            <a:r>
              <a:rPr lang="fr-FR" sz="2400" dirty="0" err="1" smtClean="0"/>
              <a:t>uèi</a:t>
            </a:r>
            <a:r>
              <a:rPr lang="fr-FR" sz="2400" dirty="0" smtClean="0"/>
              <a:t>, </a:t>
            </a:r>
            <a:r>
              <a:rPr lang="fr-FR" sz="2400" dirty="0" err="1" smtClean="0"/>
              <a:t>deu</a:t>
            </a:r>
            <a:r>
              <a:rPr lang="fr-FR" sz="2400" dirty="0" smtClean="0"/>
              <a:t> </a:t>
            </a:r>
            <a:r>
              <a:rPr lang="fr-FR" sz="2400" dirty="0" err="1" smtClean="0"/>
              <a:t>fòrça</a:t>
            </a:r>
            <a:r>
              <a:rPr lang="fr-FR" sz="2400" dirty="0" smtClean="0"/>
              <a:t> a </a:t>
            </a:r>
            <a:r>
              <a:rPr lang="fr-FR" sz="2400" dirty="0" err="1" smtClean="0"/>
              <a:t>Jacme</a:t>
            </a:r>
            <a:r>
              <a:rPr lang="fr-FR" sz="2400" dirty="0" smtClean="0"/>
              <a:t> Pince que </a:t>
            </a:r>
            <a:r>
              <a:rPr lang="fr-FR" sz="2400" dirty="0" err="1" smtClean="0"/>
              <a:t>volguèt</a:t>
            </a:r>
            <a:r>
              <a:rPr lang="fr-FR" sz="2400" dirty="0" smtClean="0"/>
              <a:t> </a:t>
            </a:r>
            <a:r>
              <a:rPr lang="fr-FR" sz="2400" dirty="0" err="1" smtClean="0"/>
              <a:t>aprofeitar</a:t>
            </a:r>
            <a:r>
              <a:rPr lang="fr-FR" sz="2400" dirty="0" smtClean="0"/>
              <a:t> les 50ans de </a:t>
            </a:r>
          </a:p>
          <a:p>
            <a:r>
              <a:rPr lang="fr-FR" sz="2400" dirty="0" smtClean="0"/>
              <a:t>a </a:t>
            </a:r>
            <a:r>
              <a:rPr lang="fr-FR" sz="2400" dirty="0" err="1" smtClean="0"/>
              <a:t>despartida</a:t>
            </a:r>
            <a:r>
              <a:rPr lang="fr-FR" sz="2400" dirty="0" smtClean="0"/>
              <a:t> a </a:t>
            </a:r>
            <a:r>
              <a:rPr lang="fr-FR" sz="2400" dirty="0" err="1" smtClean="0"/>
              <a:t>Pàmias</a:t>
            </a:r>
            <a:r>
              <a:rPr lang="fr-FR" sz="2400" dirty="0" smtClean="0"/>
              <a:t> </a:t>
            </a:r>
          </a:p>
          <a:p>
            <a:r>
              <a:rPr lang="fr-FR" sz="2400" dirty="0" smtClean="0"/>
              <a:t>de </a:t>
            </a:r>
            <a:r>
              <a:rPr lang="fr-FR" sz="2400" dirty="0" err="1" smtClean="0"/>
              <a:t>Prospèr</a:t>
            </a:r>
            <a:r>
              <a:rPr lang="fr-FR" sz="2400" dirty="0" smtClean="0"/>
              <a:t> </a:t>
            </a:r>
            <a:r>
              <a:rPr lang="fr-FR" sz="2400" dirty="0" err="1" smtClean="0"/>
              <a:t>Estieu</a:t>
            </a:r>
            <a:r>
              <a:rPr lang="fr-FR" sz="2400" dirty="0" smtClean="0"/>
              <a:t>(1939) per </a:t>
            </a:r>
            <a:r>
              <a:rPr lang="fr-FR" sz="2400" dirty="0" err="1" smtClean="0"/>
              <a:t>organizar</a:t>
            </a:r>
            <a:r>
              <a:rPr lang="fr-FR" sz="2400" dirty="0" smtClean="0"/>
              <a:t> </a:t>
            </a:r>
            <a:r>
              <a:rPr lang="fr-FR" sz="2400" dirty="0" err="1" smtClean="0"/>
              <a:t>quicòm</a:t>
            </a:r>
            <a:endParaRPr lang="fr-FR" sz="2400" dirty="0" smtClean="0"/>
          </a:p>
          <a:p>
            <a:r>
              <a:rPr lang="fr-FR" sz="2400" dirty="0" smtClean="0"/>
              <a:t>a la </a:t>
            </a:r>
            <a:r>
              <a:rPr lang="fr-FR" sz="2400" dirty="0" err="1" smtClean="0"/>
              <a:t>memòria</a:t>
            </a:r>
            <a:r>
              <a:rPr lang="fr-FR" sz="2400" dirty="0" smtClean="0"/>
              <a:t> </a:t>
            </a:r>
            <a:r>
              <a:rPr lang="fr-FR" sz="2400" dirty="0" err="1" smtClean="0"/>
              <a:t>del</a:t>
            </a:r>
            <a:r>
              <a:rPr lang="fr-FR" sz="2400" dirty="0" smtClean="0"/>
              <a:t> </a:t>
            </a:r>
            <a:r>
              <a:rPr lang="fr-FR" sz="2400" dirty="0" err="1" smtClean="0"/>
              <a:t>poèta</a:t>
            </a:r>
            <a:r>
              <a:rPr lang="fr-FR" sz="2400" dirty="0" smtClean="0"/>
              <a:t>.</a:t>
            </a:r>
            <a:endParaRPr lang="fr-FR" sz="2400" dirty="0"/>
          </a:p>
        </p:txBody>
      </p:sp>
      <p:sp>
        <p:nvSpPr>
          <p:cNvPr id="8" name="ZoneTexte 7"/>
          <p:cNvSpPr txBox="1"/>
          <p:nvPr/>
        </p:nvSpPr>
        <p:spPr>
          <a:xfrm rot="20425894">
            <a:off x="138041" y="4326766"/>
            <a:ext cx="3859687" cy="1015663"/>
          </a:xfrm>
          <a:prstGeom prst="rect">
            <a:avLst/>
          </a:prstGeom>
          <a:solidFill>
            <a:srgbClr val="66FF33"/>
          </a:solidFill>
        </p:spPr>
        <p:txBody>
          <a:bodyPr wrap="square" rtlCol="0">
            <a:spAutoFit/>
          </a:bodyPr>
          <a:lstStyle/>
          <a:p>
            <a:r>
              <a:rPr lang="fr-FR" sz="6000" b="1" dirty="0" smtClean="0">
                <a:solidFill>
                  <a:srgbClr val="FF0000"/>
                </a:solidFill>
              </a:rPr>
              <a:t>OMENATGE</a:t>
            </a:r>
            <a:endParaRPr lang="fr-FR" sz="6000" b="1" dirty="0">
              <a:solidFill>
                <a:srgbClr val="FF0000"/>
              </a:solidFill>
            </a:endParaRPr>
          </a:p>
        </p:txBody>
      </p:sp>
      <p:sp>
        <p:nvSpPr>
          <p:cNvPr id="9" name="ZoneTexte 8"/>
          <p:cNvSpPr txBox="1"/>
          <p:nvPr/>
        </p:nvSpPr>
        <p:spPr>
          <a:xfrm>
            <a:off x="1838739" y="5830963"/>
            <a:ext cx="10098156" cy="830997"/>
          </a:xfrm>
          <a:prstGeom prst="rect">
            <a:avLst/>
          </a:prstGeom>
          <a:solidFill>
            <a:srgbClr val="A9EC80"/>
          </a:solidFill>
        </p:spPr>
        <p:txBody>
          <a:bodyPr wrap="square" rtlCol="0">
            <a:spAutoFit/>
          </a:bodyPr>
          <a:lstStyle/>
          <a:p>
            <a:r>
              <a:rPr lang="fr-FR" sz="4800" b="1" dirty="0" smtClean="0">
                <a:solidFill>
                  <a:srgbClr val="FF0000"/>
                </a:solidFill>
              </a:rPr>
              <a:t>LE CERCLE DE PÀMIAS ANAVA ESPELIR!</a:t>
            </a:r>
            <a:endParaRPr lang="fr-FR" sz="4800" b="1" dirty="0">
              <a:solidFill>
                <a:srgbClr val="FF0000"/>
              </a:solidFill>
            </a:endParaRPr>
          </a:p>
        </p:txBody>
      </p:sp>
    </p:spTree>
    <p:extLst>
      <p:ext uri="{BB962C8B-B14F-4D97-AF65-F5344CB8AC3E}">
        <p14:creationId xmlns:p14="http://schemas.microsoft.com/office/powerpoint/2010/main" val="32766653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9EE12"/>
        </a:solidFill>
        <a:effectLst/>
      </p:bgPr>
    </p:bg>
    <p:spTree>
      <p:nvGrpSpPr>
        <p:cNvPr id="1" name=""/>
        <p:cNvGrpSpPr/>
        <p:nvPr/>
      </p:nvGrpSpPr>
      <p:grpSpPr>
        <a:xfrm>
          <a:off x="0" y="0"/>
          <a:ext cx="0" cy="0"/>
          <a:chOff x="0" y="0"/>
          <a:chExt cx="0" cy="0"/>
        </a:xfrm>
      </p:grpSpPr>
      <p:pic>
        <p:nvPicPr>
          <p:cNvPr id="9" name="Image 8"/>
          <p:cNvPicPr>
            <a:picLocks noChangeAspect="1"/>
          </p:cNvPicPr>
          <p:nvPr/>
        </p:nvPicPr>
        <p:blipFill>
          <a:blip r:embed="rId2"/>
          <a:stretch>
            <a:fillRect/>
          </a:stretch>
        </p:blipFill>
        <p:spPr>
          <a:xfrm>
            <a:off x="9686852" y="126259"/>
            <a:ext cx="2369484" cy="3369450"/>
          </a:xfrm>
          <a:prstGeom prst="rect">
            <a:avLst/>
          </a:prstGeom>
        </p:spPr>
      </p:pic>
      <p:sp>
        <p:nvSpPr>
          <p:cNvPr id="2" name="Titre 1"/>
          <p:cNvSpPr>
            <a:spLocks noGrp="1"/>
          </p:cNvSpPr>
          <p:nvPr>
            <p:ph type="title"/>
          </p:nvPr>
        </p:nvSpPr>
        <p:spPr/>
        <p:txBody>
          <a:bodyPr/>
          <a:lstStyle/>
          <a:p>
            <a:endParaRPr lang="fr-FR" dirty="0"/>
          </a:p>
        </p:txBody>
      </p:sp>
      <p:pic>
        <p:nvPicPr>
          <p:cNvPr id="6" name="Espace réservé du contenu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755696" y="4372183"/>
            <a:ext cx="2185753" cy="2377958"/>
          </a:xfrm>
        </p:spPr>
      </p:pic>
      <p:pic>
        <p:nvPicPr>
          <p:cNvPr id="4" name="Image 3" descr="confalmanoc2014004.jpg"/>
          <p:cNvPicPr>
            <a:picLocks noChangeAspect="1"/>
          </p:cNvPicPr>
          <p:nvPr/>
        </p:nvPicPr>
        <p:blipFill>
          <a:blip r:embed="rId4" cstate="print"/>
          <a:stretch>
            <a:fillRect/>
          </a:stretch>
        </p:blipFill>
        <p:spPr>
          <a:xfrm>
            <a:off x="3766930" y="4318152"/>
            <a:ext cx="2205184" cy="2539848"/>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5558" y="900883"/>
            <a:ext cx="2677847" cy="3378901"/>
          </a:xfrm>
          <a:prstGeom prst="rect">
            <a:avLst/>
          </a:prstGeom>
        </p:spPr>
      </p:pic>
      <p:pic>
        <p:nvPicPr>
          <p:cNvPr id="8" name="Imag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8763" y="3676639"/>
            <a:ext cx="2479961" cy="2924215"/>
          </a:xfrm>
          <a:prstGeom prst="rect">
            <a:avLst/>
          </a:prstGeom>
        </p:spPr>
      </p:pic>
      <p:pic>
        <p:nvPicPr>
          <p:cNvPr id="3" name="Image 2"/>
          <p:cNvPicPr>
            <a:picLocks noChangeAspect="1"/>
          </p:cNvPicPr>
          <p:nvPr/>
        </p:nvPicPr>
        <p:blipFill>
          <a:blip r:embed="rId7"/>
          <a:stretch>
            <a:fillRect/>
          </a:stretch>
        </p:blipFill>
        <p:spPr>
          <a:xfrm flipH="1">
            <a:off x="9018098" y="3644950"/>
            <a:ext cx="3018627" cy="3123424"/>
          </a:xfrm>
          <a:prstGeom prst="rect">
            <a:avLst/>
          </a:prstGeom>
        </p:spPr>
      </p:pic>
      <p:pic>
        <p:nvPicPr>
          <p:cNvPr id="10" name="Imag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27473" y="1357306"/>
            <a:ext cx="2615074" cy="2652715"/>
          </a:xfrm>
          <a:prstGeom prst="rect">
            <a:avLst/>
          </a:prstGeom>
        </p:spPr>
      </p:pic>
      <p:sp>
        <p:nvSpPr>
          <p:cNvPr id="5" name="ZoneTexte 4"/>
          <p:cNvSpPr txBox="1"/>
          <p:nvPr/>
        </p:nvSpPr>
        <p:spPr>
          <a:xfrm>
            <a:off x="5454235" y="3894986"/>
            <a:ext cx="1481204" cy="369332"/>
          </a:xfrm>
          <a:prstGeom prst="rect">
            <a:avLst/>
          </a:prstGeom>
          <a:solidFill>
            <a:srgbClr val="FFC000"/>
          </a:solidFill>
        </p:spPr>
        <p:txBody>
          <a:bodyPr wrap="square" rtlCol="0">
            <a:spAutoFit/>
          </a:bodyPr>
          <a:lstStyle/>
          <a:p>
            <a:r>
              <a:rPr lang="fr-FR" b="1" dirty="0" err="1">
                <a:effectLst>
                  <a:outerShdw blurRad="38100" dist="38100" dir="2700000" algn="tl">
                    <a:srgbClr val="000000">
                      <a:alpha val="43137"/>
                    </a:srgbClr>
                  </a:outerShdw>
                </a:effectLst>
              </a:rPr>
              <a:t>Jacme</a:t>
            </a:r>
            <a:r>
              <a:rPr lang="fr-FR" b="1" dirty="0">
                <a:effectLst>
                  <a:outerShdw blurRad="38100" dist="38100" dir="2700000" algn="tl">
                    <a:srgbClr val="000000">
                      <a:alpha val="43137"/>
                    </a:srgbClr>
                  </a:outerShdw>
                </a:effectLst>
              </a:rPr>
              <a:t> PINCE</a:t>
            </a:r>
          </a:p>
        </p:txBody>
      </p:sp>
      <p:sp>
        <p:nvSpPr>
          <p:cNvPr id="12" name="ZoneTexte 11"/>
          <p:cNvSpPr txBox="1"/>
          <p:nvPr/>
        </p:nvSpPr>
        <p:spPr>
          <a:xfrm>
            <a:off x="798763" y="6139189"/>
            <a:ext cx="2479961" cy="461665"/>
          </a:xfrm>
          <a:prstGeom prst="rect">
            <a:avLst/>
          </a:prstGeom>
          <a:solidFill>
            <a:srgbClr val="FFC000"/>
          </a:solidFill>
        </p:spPr>
        <p:txBody>
          <a:bodyPr wrap="square" rtlCol="0">
            <a:spAutoFit/>
          </a:bodyPr>
          <a:lstStyle/>
          <a:p>
            <a:r>
              <a:rPr lang="fr-FR" sz="2400" b="1" dirty="0" err="1" smtClean="0">
                <a:effectLst>
                  <a:outerShdw blurRad="38100" dist="38100" dir="2700000" algn="tl">
                    <a:srgbClr val="000000">
                      <a:alpha val="43137"/>
                    </a:srgbClr>
                  </a:outerShdw>
                </a:effectLst>
              </a:rPr>
              <a:t>Danièl</a:t>
            </a:r>
            <a:r>
              <a:rPr lang="fr-FR" sz="2400" b="1" dirty="0" smtClean="0">
                <a:effectLst>
                  <a:outerShdw blurRad="38100" dist="38100" dir="2700000" algn="tl">
                    <a:srgbClr val="000000">
                      <a:alpha val="43137"/>
                    </a:srgbClr>
                  </a:outerShdw>
                </a:effectLst>
              </a:rPr>
              <a:t>  </a:t>
            </a:r>
            <a:r>
              <a:rPr lang="fr-FR" sz="2400" b="1" dirty="0" err="1" smtClean="0">
                <a:effectLst>
                  <a:outerShdw blurRad="38100" dist="38100" dir="2700000" algn="tl">
                    <a:srgbClr val="000000">
                      <a:alpha val="43137"/>
                    </a:srgbClr>
                  </a:outerShdw>
                </a:effectLst>
              </a:rPr>
              <a:t>Pedossat</a:t>
            </a:r>
            <a:endParaRPr lang="fr-FR" sz="2400" b="1" dirty="0">
              <a:effectLst>
                <a:outerShdw blurRad="38100" dist="38100" dir="2700000" algn="tl">
                  <a:srgbClr val="000000">
                    <a:alpha val="43137"/>
                  </a:srgbClr>
                </a:outerShdw>
              </a:effectLst>
            </a:endParaRPr>
          </a:p>
        </p:txBody>
      </p:sp>
      <p:sp>
        <p:nvSpPr>
          <p:cNvPr id="13" name="ZoneTexte 12"/>
          <p:cNvSpPr txBox="1"/>
          <p:nvPr/>
        </p:nvSpPr>
        <p:spPr>
          <a:xfrm>
            <a:off x="10527412" y="126258"/>
            <a:ext cx="1528924" cy="646331"/>
          </a:xfrm>
          <a:prstGeom prst="rect">
            <a:avLst/>
          </a:prstGeom>
          <a:solidFill>
            <a:srgbClr val="FFC000"/>
          </a:solidFill>
        </p:spPr>
        <p:txBody>
          <a:bodyPr wrap="square" rtlCol="0">
            <a:spAutoFit/>
          </a:bodyPr>
          <a:lstStyle/>
          <a:p>
            <a:r>
              <a:rPr lang="fr-FR" b="1" dirty="0">
                <a:effectLst>
                  <a:outerShdw blurRad="38100" dist="38100" dir="2700000" algn="tl">
                    <a:srgbClr val="000000">
                      <a:alpha val="43137"/>
                    </a:srgbClr>
                  </a:outerShdw>
                </a:effectLst>
              </a:rPr>
              <a:t>Joan-</a:t>
            </a:r>
            <a:r>
              <a:rPr lang="fr-FR" b="1" dirty="0" err="1">
                <a:effectLst>
                  <a:outerShdw blurRad="38100" dist="38100" dir="2700000" algn="tl">
                    <a:srgbClr val="000000">
                      <a:alpha val="43137"/>
                    </a:srgbClr>
                  </a:outerShdw>
                </a:effectLst>
              </a:rPr>
              <a:t>Claudi</a:t>
            </a:r>
            <a:endParaRPr lang="fr-FR" b="1" dirty="0">
              <a:effectLst>
                <a:outerShdw blurRad="38100" dist="38100" dir="2700000" algn="tl">
                  <a:srgbClr val="000000">
                    <a:alpha val="43137"/>
                  </a:srgbClr>
                </a:outerShdw>
              </a:effectLst>
            </a:endParaRPr>
          </a:p>
          <a:p>
            <a:r>
              <a:rPr lang="fr-FR" b="1" dirty="0">
                <a:effectLst>
                  <a:outerShdw blurRad="38100" dist="38100" dir="2700000" algn="tl">
                    <a:srgbClr val="000000">
                      <a:alpha val="43137"/>
                    </a:srgbClr>
                  </a:outerShdw>
                </a:effectLst>
              </a:rPr>
              <a:t>CHABROUTY</a:t>
            </a:r>
          </a:p>
        </p:txBody>
      </p:sp>
      <p:sp>
        <p:nvSpPr>
          <p:cNvPr id="14" name="ZoneTexte 13"/>
          <p:cNvSpPr txBox="1"/>
          <p:nvPr/>
        </p:nvSpPr>
        <p:spPr>
          <a:xfrm>
            <a:off x="6037533" y="6380809"/>
            <a:ext cx="2229072" cy="369332"/>
          </a:xfrm>
          <a:prstGeom prst="rect">
            <a:avLst/>
          </a:prstGeom>
          <a:solidFill>
            <a:srgbClr val="FFC000"/>
          </a:solidFill>
        </p:spPr>
        <p:txBody>
          <a:bodyPr wrap="none" rtlCol="0">
            <a:spAutoFit/>
          </a:bodyPr>
          <a:lstStyle/>
          <a:p>
            <a:r>
              <a:rPr lang="fr-FR" b="1" dirty="0">
                <a:effectLst>
                  <a:outerShdw blurRad="38100" dist="38100" dir="2700000" algn="tl">
                    <a:srgbClr val="000000">
                      <a:alpha val="43137"/>
                    </a:srgbClr>
                  </a:outerShdw>
                </a:effectLst>
              </a:rPr>
              <a:t>Joan-</a:t>
            </a:r>
            <a:r>
              <a:rPr lang="fr-FR" b="1" dirty="0" err="1">
                <a:effectLst>
                  <a:outerShdw blurRad="38100" dist="38100" dir="2700000" algn="tl">
                    <a:srgbClr val="000000">
                      <a:alpha val="43137"/>
                    </a:srgbClr>
                  </a:outerShdw>
                </a:effectLst>
              </a:rPr>
              <a:t>Claudi</a:t>
            </a:r>
            <a:r>
              <a:rPr lang="fr-FR" b="1" dirty="0">
                <a:effectLst>
                  <a:outerShdw blurRad="38100" dist="38100" dir="2700000" algn="tl">
                    <a:srgbClr val="000000">
                      <a:alpha val="43137"/>
                    </a:srgbClr>
                  </a:outerShdw>
                </a:effectLst>
              </a:rPr>
              <a:t> RESPAUD</a:t>
            </a:r>
          </a:p>
        </p:txBody>
      </p:sp>
      <p:sp>
        <p:nvSpPr>
          <p:cNvPr id="15" name="ZoneTexte 14"/>
          <p:cNvSpPr txBox="1"/>
          <p:nvPr/>
        </p:nvSpPr>
        <p:spPr>
          <a:xfrm>
            <a:off x="7244430" y="3743565"/>
            <a:ext cx="1773668" cy="369332"/>
          </a:xfrm>
          <a:prstGeom prst="rect">
            <a:avLst/>
          </a:prstGeom>
          <a:solidFill>
            <a:srgbClr val="FFC000"/>
          </a:solidFill>
        </p:spPr>
        <p:txBody>
          <a:bodyPr wrap="square" rtlCol="0">
            <a:spAutoFit/>
          </a:bodyPr>
          <a:lstStyle/>
          <a:p>
            <a:r>
              <a:rPr lang="fr-FR" b="1" dirty="0" err="1">
                <a:effectLst>
                  <a:outerShdw blurRad="38100" dist="38100" dir="2700000" algn="tl">
                    <a:srgbClr val="000000">
                      <a:alpha val="43137"/>
                    </a:srgbClr>
                  </a:outerShdw>
                </a:effectLst>
              </a:rPr>
              <a:t>Patrici</a:t>
            </a:r>
            <a:r>
              <a:rPr lang="fr-FR" b="1" dirty="0">
                <a:effectLst>
                  <a:outerShdw blurRad="38100" dist="38100" dir="2700000" algn="tl">
                    <a:srgbClr val="000000">
                      <a:alpha val="43137"/>
                    </a:srgbClr>
                  </a:outerShdw>
                </a:effectLst>
              </a:rPr>
              <a:t> POJADA</a:t>
            </a:r>
          </a:p>
        </p:txBody>
      </p:sp>
      <p:sp>
        <p:nvSpPr>
          <p:cNvPr id="16" name="ZoneTexte 15"/>
          <p:cNvSpPr txBox="1"/>
          <p:nvPr/>
        </p:nvSpPr>
        <p:spPr>
          <a:xfrm>
            <a:off x="9450737" y="6200744"/>
            <a:ext cx="2585988" cy="400110"/>
          </a:xfrm>
          <a:prstGeom prst="rect">
            <a:avLst/>
          </a:prstGeom>
          <a:solidFill>
            <a:srgbClr val="FFC000"/>
          </a:solidFill>
        </p:spPr>
        <p:txBody>
          <a:bodyPr wrap="square" rtlCol="0">
            <a:spAutoFit/>
          </a:bodyPr>
          <a:lstStyle/>
          <a:p>
            <a:r>
              <a:rPr lang="fr-FR" sz="2000" b="1" dirty="0">
                <a:effectLst>
                  <a:outerShdw blurRad="38100" dist="38100" dir="2700000" algn="tl">
                    <a:srgbClr val="000000">
                      <a:alpha val="43137"/>
                    </a:srgbClr>
                  </a:outerShdw>
                </a:effectLst>
              </a:rPr>
              <a:t>Christian DUTHIL</a:t>
            </a:r>
          </a:p>
        </p:txBody>
      </p:sp>
      <p:sp>
        <p:nvSpPr>
          <p:cNvPr id="11" name="ZoneTexte 10"/>
          <p:cNvSpPr txBox="1"/>
          <p:nvPr/>
        </p:nvSpPr>
        <p:spPr>
          <a:xfrm>
            <a:off x="3728198" y="6468616"/>
            <a:ext cx="2219596" cy="369332"/>
          </a:xfrm>
          <a:prstGeom prst="rect">
            <a:avLst/>
          </a:prstGeom>
          <a:solidFill>
            <a:srgbClr val="FFC000"/>
          </a:solidFill>
        </p:spPr>
        <p:txBody>
          <a:bodyPr wrap="square" rtlCol="0">
            <a:spAutoFit/>
          </a:bodyPr>
          <a:lstStyle/>
          <a:p>
            <a:r>
              <a:rPr lang="fr-FR" b="1" dirty="0" err="1">
                <a:effectLst>
                  <a:outerShdw blurRad="38100" dist="38100" dir="2700000" algn="tl">
                    <a:srgbClr val="000000">
                      <a:alpha val="43137"/>
                    </a:srgbClr>
                  </a:outerShdw>
                </a:effectLst>
              </a:rPr>
              <a:t>Francoès</a:t>
            </a:r>
            <a:r>
              <a:rPr lang="fr-FR" b="1" dirty="0">
                <a:effectLst>
                  <a:outerShdw blurRad="38100" dist="38100" dir="2700000" algn="tl">
                    <a:srgbClr val="000000">
                      <a:alpha val="43137"/>
                    </a:srgbClr>
                  </a:outerShdw>
                </a:effectLst>
              </a:rPr>
              <a:t> DUPUY</a:t>
            </a:r>
          </a:p>
        </p:txBody>
      </p:sp>
      <p:sp>
        <p:nvSpPr>
          <p:cNvPr id="17" name="ZoneTexte 16"/>
          <p:cNvSpPr txBox="1"/>
          <p:nvPr/>
        </p:nvSpPr>
        <p:spPr>
          <a:xfrm>
            <a:off x="934277" y="-56872"/>
            <a:ext cx="7812158" cy="923330"/>
          </a:xfrm>
          <a:prstGeom prst="rect">
            <a:avLst/>
          </a:prstGeom>
          <a:solidFill>
            <a:srgbClr val="A9EC80"/>
          </a:solidFill>
        </p:spPr>
        <p:txBody>
          <a:bodyPr wrap="square" rtlCol="0">
            <a:spAutoFit/>
          </a:bodyPr>
          <a:lstStyle/>
          <a:p>
            <a:r>
              <a:rPr lang="fr-FR" sz="5400" b="1" dirty="0" smtClean="0">
                <a:solidFill>
                  <a:srgbClr val="FF0000"/>
                </a:solidFill>
              </a:rPr>
              <a:t>Cercle Occitan de </a:t>
            </a:r>
            <a:r>
              <a:rPr lang="fr-FR" sz="5400" b="1" dirty="0" err="1" smtClean="0">
                <a:solidFill>
                  <a:srgbClr val="FF0000"/>
                </a:solidFill>
              </a:rPr>
              <a:t>Pàmias</a:t>
            </a:r>
            <a:endParaRPr lang="fr-FR" sz="5400" b="1" dirty="0">
              <a:solidFill>
                <a:srgbClr val="FF0000"/>
              </a:solidFill>
            </a:endParaRPr>
          </a:p>
        </p:txBody>
      </p:sp>
      <p:sp>
        <p:nvSpPr>
          <p:cNvPr id="18" name="ZoneTexte 17"/>
          <p:cNvSpPr txBox="1"/>
          <p:nvPr/>
        </p:nvSpPr>
        <p:spPr>
          <a:xfrm>
            <a:off x="-34854" y="1810984"/>
            <a:ext cx="4016343" cy="707886"/>
          </a:xfrm>
          <a:prstGeom prst="rect">
            <a:avLst/>
          </a:prstGeom>
          <a:noFill/>
        </p:spPr>
        <p:txBody>
          <a:bodyPr wrap="square" rtlCol="0">
            <a:spAutoFit/>
          </a:bodyPr>
          <a:lstStyle/>
          <a:p>
            <a:r>
              <a:rPr lang="fr-FR" sz="4000" b="1" dirty="0" smtClean="0"/>
              <a:t>LES PRIMADIÈRS:</a:t>
            </a:r>
            <a:endParaRPr lang="fr-FR" sz="4000" b="1" dirty="0"/>
          </a:p>
        </p:txBody>
      </p:sp>
    </p:spTree>
    <p:extLst>
      <p:ext uri="{BB962C8B-B14F-4D97-AF65-F5344CB8AC3E}">
        <p14:creationId xmlns:p14="http://schemas.microsoft.com/office/powerpoint/2010/main" val="36363762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5125" y="0"/>
            <a:ext cx="12575836" cy="6858000"/>
          </a:xfrm>
        </p:spPr>
      </p:pic>
    </p:spTree>
    <p:extLst>
      <p:ext uri="{BB962C8B-B14F-4D97-AF65-F5344CB8AC3E}">
        <p14:creationId xmlns:p14="http://schemas.microsoft.com/office/powerpoint/2010/main" val="6639429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6FF33"/>
        </a:solidFill>
        <a:effectLst/>
      </p:bgPr>
    </p:bg>
    <p:spTree>
      <p:nvGrpSpPr>
        <p:cNvPr id="1" name=""/>
        <p:cNvGrpSpPr/>
        <p:nvPr/>
      </p:nvGrpSpPr>
      <p:grpSpPr>
        <a:xfrm>
          <a:off x="0" y="0"/>
          <a:ext cx="0" cy="0"/>
          <a:chOff x="0" y="0"/>
          <a:chExt cx="0" cy="0"/>
        </a:xfrm>
      </p:grpSpPr>
      <p:pic>
        <p:nvPicPr>
          <p:cNvPr id="11" name="Espace réservé du contenu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57329" y="0"/>
            <a:ext cx="6234671" cy="3737114"/>
          </a:xfrm>
          <a:prstGeom prst="rect">
            <a:avLst/>
          </a:prstGeom>
        </p:spPr>
      </p:pic>
      <p:sp>
        <p:nvSpPr>
          <p:cNvPr id="2" name="Titre 1"/>
          <p:cNvSpPr>
            <a:spLocks noGrp="1"/>
          </p:cNvSpPr>
          <p:nvPr>
            <p:ph type="title"/>
          </p:nvPr>
        </p:nvSpPr>
        <p:spPr/>
        <p:txBody>
          <a:bodyPr/>
          <a:lstStyle/>
          <a:p>
            <a:endParaRPr lang="fr-FR"/>
          </a:p>
        </p:txBody>
      </p:sp>
      <p:sp>
        <p:nvSpPr>
          <p:cNvPr id="4" name="ZoneTexte 3"/>
          <p:cNvSpPr txBox="1"/>
          <p:nvPr/>
        </p:nvSpPr>
        <p:spPr>
          <a:xfrm>
            <a:off x="-1" y="-96540"/>
            <a:ext cx="11598965" cy="1754326"/>
          </a:xfrm>
          <a:prstGeom prst="rect">
            <a:avLst/>
          </a:prstGeom>
          <a:noFill/>
        </p:spPr>
        <p:txBody>
          <a:bodyPr wrap="square" rtlCol="0">
            <a:spAutoFit/>
          </a:bodyPr>
          <a:lstStyle/>
          <a:p>
            <a:r>
              <a:rPr lang="fr-FR" sz="5400" b="1" dirty="0" err="1">
                <a:solidFill>
                  <a:srgbClr val="FF0000"/>
                </a:solidFill>
              </a:rPr>
              <a:t>Naissença</a:t>
            </a:r>
            <a:r>
              <a:rPr lang="fr-FR" sz="5400" b="1" dirty="0">
                <a:solidFill>
                  <a:srgbClr val="FF0000"/>
                </a:solidFill>
              </a:rPr>
              <a:t> </a:t>
            </a:r>
            <a:r>
              <a:rPr lang="fr-FR" sz="5400" b="1" dirty="0" err="1">
                <a:solidFill>
                  <a:srgbClr val="FF0000"/>
                </a:solidFill>
              </a:rPr>
              <a:t>del</a:t>
            </a:r>
            <a:r>
              <a:rPr lang="fr-FR" sz="5400" b="1" dirty="0">
                <a:solidFill>
                  <a:srgbClr val="FF0000"/>
                </a:solidFill>
              </a:rPr>
              <a:t> </a:t>
            </a:r>
            <a:r>
              <a:rPr lang="fr-FR" sz="5400" b="1" dirty="0" smtClean="0">
                <a:solidFill>
                  <a:srgbClr val="FF0000"/>
                </a:solidFill>
              </a:rPr>
              <a:t>Cercle « </a:t>
            </a:r>
            <a:r>
              <a:rPr lang="fr-FR" sz="5400" b="1" dirty="0" err="1" smtClean="0">
                <a:solidFill>
                  <a:srgbClr val="FF0000"/>
                </a:solidFill>
              </a:rPr>
              <a:t>Prospèr</a:t>
            </a:r>
            <a:r>
              <a:rPr lang="fr-FR" sz="5400" b="1" dirty="0" smtClean="0">
                <a:solidFill>
                  <a:srgbClr val="FF0000"/>
                </a:solidFill>
              </a:rPr>
              <a:t> </a:t>
            </a:r>
            <a:r>
              <a:rPr lang="fr-FR" sz="5400" b="1" dirty="0" err="1" smtClean="0">
                <a:solidFill>
                  <a:srgbClr val="FF0000"/>
                </a:solidFill>
              </a:rPr>
              <a:t>Estieu</a:t>
            </a:r>
            <a:r>
              <a:rPr lang="fr-FR" sz="5400" b="1" dirty="0" smtClean="0">
                <a:solidFill>
                  <a:srgbClr val="FF0000"/>
                </a:solidFill>
              </a:rPr>
              <a:t> »</a:t>
            </a:r>
          </a:p>
          <a:p>
            <a:r>
              <a:rPr lang="fr-FR" sz="5400" b="1" dirty="0">
                <a:solidFill>
                  <a:srgbClr val="FF0000"/>
                </a:solidFill>
              </a:rPr>
              <a:t> </a:t>
            </a:r>
            <a:r>
              <a:rPr lang="fr-FR" sz="5400" b="1" dirty="0" smtClean="0">
                <a:solidFill>
                  <a:srgbClr val="FF0000"/>
                </a:solidFill>
              </a:rPr>
              <a:t>                      de </a:t>
            </a:r>
            <a:r>
              <a:rPr lang="fr-FR" sz="5400" b="1" dirty="0" err="1">
                <a:solidFill>
                  <a:srgbClr val="FF0000"/>
                </a:solidFill>
              </a:rPr>
              <a:t>Pàmias</a:t>
            </a:r>
            <a:endParaRPr lang="fr-FR" sz="5400" b="1" dirty="0">
              <a:solidFill>
                <a:srgbClr val="FF0000"/>
              </a:solidFill>
            </a:endParaRPr>
          </a:p>
        </p:txBody>
      </p:sp>
      <p:sp>
        <p:nvSpPr>
          <p:cNvPr id="13" name="ZoneTexte 12"/>
          <p:cNvSpPr txBox="1"/>
          <p:nvPr/>
        </p:nvSpPr>
        <p:spPr>
          <a:xfrm>
            <a:off x="6096000" y="2148767"/>
            <a:ext cx="4303644" cy="830997"/>
          </a:xfrm>
          <a:prstGeom prst="rect">
            <a:avLst/>
          </a:prstGeom>
          <a:noFill/>
        </p:spPr>
        <p:txBody>
          <a:bodyPr wrap="square" rtlCol="0">
            <a:spAutoFit/>
          </a:bodyPr>
          <a:lstStyle/>
          <a:p>
            <a:r>
              <a:rPr lang="fr-FR" sz="4800" b="1" dirty="0" err="1"/>
              <a:t>Genièr</a:t>
            </a:r>
            <a:r>
              <a:rPr lang="fr-FR" sz="4800" b="1" dirty="0"/>
              <a:t> </a:t>
            </a:r>
            <a:r>
              <a:rPr lang="fr-FR" sz="4800" b="1" dirty="0" smtClean="0"/>
              <a:t>de </a:t>
            </a:r>
            <a:r>
              <a:rPr lang="fr-FR" sz="4800" b="1" dirty="0"/>
              <a:t>1990</a:t>
            </a:r>
          </a:p>
        </p:txBody>
      </p:sp>
      <p:pic>
        <p:nvPicPr>
          <p:cNvPr id="15" name="Imag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2170" y="4763673"/>
            <a:ext cx="1821839" cy="1726579"/>
          </a:xfrm>
          <a:prstGeom prst="rect">
            <a:avLst/>
          </a:prstGeom>
        </p:spPr>
      </p:pic>
      <p:sp>
        <p:nvSpPr>
          <p:cNvPr id="5" name="ZoneTexte 4"/>
          <p:cNvSpPr txBox="1"/>
          <p:nvPr/>
        </p:nvSpPr>
        <p:spPr>
          <a:xfrm>
            <a:off x="-1" y="1510679"/>
            <a:ext cx="6182139" cy="1938992"/>
          </a:xfrm>
          <a:prstGeom prst="rect">
            <a:avLst/>
          </a:prstGeom>
          <a:noFill/>
        </p:spPr>
        <p:txBody>
          <a:bodyPr wrap="square" rtlCol="0">
            <a:spAutoFit/>
          </a:bodyPr>
          <a:lstStyle/>
          <a:p>
            <a:r>
              <a:rPr lang="fr-FR" sz="2000" dirty="0" err="1" smtClean="0"/>
              <a:t>Èra</a:t>
            </a:r>
            <a:r>
              <a:rPr lang="fr-FR" sz="2000" dirty="0" smtClean="0"/>
              <a:t> pas </a:t>
            </a:r>
            <a:r>
              <a:rPr lang="fr-FR" sz="2000" dirty="0" err="1" smtClean="0"/>
              <a:t>encara</a:t>
            </a:r>
            <a:r>
              <a:rPr lang="fr-FR" sz="2000" dirty="0" smtClean="0"/>
              <a:t> l’IEO mas son plan las </a:t>
            </a:r>
            <a:r>
              <a:rPr lang="fr-FR" sz="2000" dirty="0" err="1" smtClean="0"/>
              <a:t>meteissas</a:t>
            </a:r>
            <a:r>
              <a:rPr lang="fr-FR" sz="2000" dirty="0" smtClean="0"/>
              <a:t> </a:t>
            </a:r>
            <a:r>
              <a:rPr lang="fr-FR" sz="2000" dirty="0" err="1" smtClean="0"/>
              <a:t>personas</a:t>
            </a:r>
            <a:r>
              <a:rPr lang="fr-FR" sz="2000" dirty="0" smtClean="0"/>
              <a:t> que s’i </a:t>
            </a:r>
            <a:r>
              <a:rPr lang="fr-FR" sz="2000" dirty="0" err="1" smtClean="0"/>
              <a:t>agrumelèron</a:t>
            </a:r>
            <a:r>
              <a:rPr lang="fr-FR" sz="2000" dirty="0" smtClean="0"/>
              <a:t> </a:t>
            </a:r>
            <a:r>
              <a:rPr lang="fr-FR" sz="2000" dirty="0" err="1" smtClean="0"/>
              <a:t>lèu</a:t>
            </a:r>
            <a:r>
              <a:rPr lang="fr-FR" sz="2000" dirty="0"/>
              <a:t>;</a:t>
            </a:r>
            <a:r>
              <a:rPr lang="fr-FR" sz="2000" dirty="0" smtClean="0"/>
              <a:t> </a:t>
            </a:r>
            <a:r>
              <a:rPr lang="fr-FR" sz="2000" dirty="0" err="1" smtClean="0"/>
              <a:t>companhs</a:t>
            </a:r>
            <a:r>
              <a:rPr lang="fr-FR" sz="2000" dirty="0" smtClean="0"/>
              <a:t> de </a:t>
            </a:r>
            <a:r>
              <a:rPr lang="fr-FR" sz="2000" dirty="0" err="1" smtClean="0"/>
              <a:t>Foish</a:t>
            </a:r>
            <a:r>
              <a:rPr lang="fr-FR" sz="2000" dirty="0" smtClean="0"/>
              <a:t> (</a:t>
            </a:r>
            <a:r>
              <a:rPr lang="fr-FR" sz="2000" dirty="0" err="1" smtClean="0"/>
              <a:t>Françoès</a:t>
            </a:r>
            <a:r>
              <a:rPr lang="fr-FR" sz="2000" dirty="0" smtClean="0"/>
              <a:t> Dupuy, Cristian </a:t>
            </a:r>
            <a:r>
              <a:rPr lang="fr-FR" sz="2000" dirty="0" err="1" smtClean="0"/>
              <a:t>Duthil</a:t>
            </a:r>
            <a:r>
              <a:rPr lang="fr-FR" sz="2000" dirty="0" smtClean="0"/>
              <a:t>, Joan-</a:t>
            </a:r>
            <a:r>
              <a:rPr lang="fr-FR" sz="2000" dirty="0" err="1" smtClean="0"/>
              <a:t>Bernat</a:t>
            </a:r>
            <a:r>
              <a:rPr lang="fr-FR" sz="2000" dirty="0" smtClean="0"/>
              <a:t> </a:t>
            </a:r>
            <a:r>
              <a:rPr lang="fr-FR" sz="2000" dirty="0" err="1" smtClean="0"/>
              <a:t>Molinièr</a:t>
            </a:r>
            <a:r>
              <a:rPr lang="fr-FR" sz="2000" dirty="0" smtClean="0"/>
              <a:t>, </a:t>
            </a:r>
            <a:r>
              <a:rPr lang="fr-FR" sz="2000" dirty="0" err="1" smtClean="0"/>
              <a:t>Jòrdi</a:t>
            </a:r>
            <a:r>
              <a:rPr lang="fr-FR" sz="2000" dirty="0" smtClean="0"/>
              <a:t> </a:t>
            </a:r>
            <a:r>
              <a:rPr lang="fr-FR" sz="2000" dirty="0" err="1" smtClean="0"/>
              <a:t>Ensergueix</a:t>
            </a:r>
            <a:r>
              <a:rPr lang="fr-FR" sz="2000" dirty="0" smtClean="0"/>
              <a:t>…) qu’</a:t>
            </a:r>
            <a:r>
              <a:rPr lang="fr-FR" sz="2000" dirty="0" err="1" smtClean="0"/>
              <a:t>animavan</a:t>
            </a:r>
            <a:r>
              <a:rPr lang="fr-FR" sz="2000" dirty="0" smtClean="0"/>
              <a:t> un cors de </a:t>
            </a:r>
            <a:r>
              <a:rPr lang="fr-FR" sz="2000" dirty="0" err="1" smtClean="0"/>
              <a:t>lenga</a:t>
            </a:r>
            <a:r>
              <a:rPr lang="fr-FR" sz="2000" dirty="0" smtClean="0"/>
              <a:t> </a:t>
            </a:r>
            <a:r>
              <a:rPr lang="fr-FR" sz="2000" dirty="0" err="1" smtClean="0"/>
              <a:t>occitana</a:t>
            </a:r>
            <a:r>
              <a:rPr lang="fr-FR" sz="2000" dirty="0" smtClean="0"/>
              <a:t> al </a:t>
            </a:r>
            <a:r>
              <a:rPr lang="fr-FR" sz="2000" dirty="0" err="1" smtClean="0"/>
              <a:t>fogal</a:t>
            </a:r>
            <a:r>
              <a:rPr lang="fr-FR" sz="2000" dirty="0" smtClean="0"/>
              <a:t> Leo Lagrange, </a:t>
            </a:r>
            <a:r>
              <a:rPr lang="fr-FR" sz="2000" dirty="0" err="1" smtClean="0"/>
              <a:t>foguèron</a:t>
            </a:r>
            <a:r>
              <a:rPr lang="fr-FR" sz="2000" dirty="0" smtClean="0"/>
              <a:t> </a:t>
            </a:r>
            <a:r>
              <a:rPr lang="fr-FR" sz="2000" dirty="0" err="1" smtClean="0"/>
              <a:t>convençuts</a:t>
            </a:r>
            <a:r>
              <a:rPr lang="fr-FR" sz="2000" dirty="0" smtClean="0"/>
              <a:t> </a:t>
            </a:r>
            <a:r>
              <a:rPr lang="fr-FR" sz="2000" dirty="0" err="1" smtClean="0"/>
              <a:t>qu’una</a:t>
            </a:r>
            <a:r>
              <a:rPr lang="fr-FR" sz="2000" dirty="0" smtClean="0"/>
              <a:t> </a:t>
            </a:r>
            <a:r>
              <a:rPr lang="fr-FR" sz="2000" dirty="0" err="1" smtClean="0"/>
              <a:t>renavida</a:t>
            </a:r>
            <a:r>
              <a:rPr lang="fr-FR" sz="2000" dirty="0" smtClean="0"/>
              <a:t> de la </a:t>
            </a:r>
            <a:r>
              <a:rPr lang="fr-FR" sz="2000" dirty="0" err="1" smtClean="0"/>
              <a:t>seccion</a:t>
            </a:r>
            <a:r>
              <a:rPr lang="fr-FR" sz="2000" dirty="0" smtClean="0"/>
              <a:t> d’</a:t>
            </a:r>
            <a:r>
              <a:rPr lang="fr-FR" sz="2000" dirty="0" err="1" smtClean="0"/>
              <a:t>Arièja</a:t>
            </a:r>
            <a:r>
              <a:rPr lang="fr-FR" sz="2000" dirty="0" smtClean="0"/>
              <a:t> de l’IEO </a:t>
            </a:r>
            <a:r>
              <a:rPr lang="fr-FR" sz="2000" dirty="0" err="1" smtClean="0"/>
              <a:t>fasiá</a:t>
            </a:r>
            <a:r>
              <a:rPr lang="fr-FR" sz="2000" dirty="0" smtClean="0"/>
              <a:t> </a:t>
            </a:r>
            <a:r>
              <a:rPr lang="fr-FR" sz="2000" dirty="0" err="1" smtClean="0"/>
              <a:t>bravament</a:t>
            </a:r>
            <a:r>
              <a:rPr lang="fr-FR" sz="2000" dirty="0" smtClean="0"/>
              <a:t> </a:t>
            </a:r>
            <a:r>
              <a:rPr lang="fr-FR" sz="2000" dirty="0" err="1" smtClean="0"/>
              <a:t>mestièr</a:t>
            </a:r>
            <a:r>
              <a:rPr lang="fr-FR" sz="2000" dirty="0" smtClean="0"/>
              <a:t>.</a:t>
            </a:r>
            <a:endParaRPr lang="fr-FR" sz="2000" dirty="0"/>
          </a:p>
        </p:txBody>
      </p:sp>
      <p:pic>
        <p:nvPicPr>
          <p:cNvPr id="10" name="Image 9" descr="confalmanoc2014005.jpg"/>
          <p:cNvPicPr>
            <a:picLocks noChangeAspect="1"/>
          </p:cNvPicPr>
          <p:nvPr/>
        </p:nvPicPr>
        <p:blipFill>
          <a:blip r:embed="rId4" cstate="print"/>
          <a:stretch>
            <a:fillRect/>
          </a:stretch>
        </p:blipFill>
        <p:spPr>
          <a:xfrm rot="16200000">
            <a:off x="-409988" y="3978934"/>
            <a:ext cx="3408329" cy="2349808"/>
          </a:xfrm>
          <a:prstGeom prst="rect">
            <a:avLst/>
          </a:prstGeom>
        </p:spPr>
      </p:pic>
      <p:pic>
        <p:nvPicPr>
          <p:cNvPr id="12" name="Image 11" descr="P1030639.JPG"/>
          <p:cNvPicPr>
            <a:picLocks noChangeAspect="1"/>
          </p:cNvPicPr>
          <p:nvPr/>
        </p:nvPicPr>
        <p:blipFill>
          <a:blip r:embed="rId5" cstate="print"/>
          <a:stretch>
            <a:fillRect/>
          </a:stretch>
        </p:blipFill>
        <p:spPr>
          <a:xfrm>
            <a:off x="4170127" y="3387497"/>
            <a:ext cx="2504090" cy="3338786"/>
          </a:xfrm>
          <a:prstGeom prst="rect">
            <a:avLst/>
          </a:prstGeom>
        </p:spPr>
      </p:pic>
      <p:sp>
        <p:nvSpPr>
          <p:cNvPr id="6" name="ZoneTexte 5"/>
          <p:cNvSpPr txBox="1"/>
          <p:nvPr/>
        </p:nvSpPr>
        <p:spPr>
          <a:xfrm>
            <a:off x="119272" y="6490252"/>
            <a:ext cx="2349809" cy="369332"/>
          </a:xfrm>
          <a:prstGeom prst="rect">
            <a:avLst/>
          </a:prstGeom>
          <a:solidFill>
            <a:srgbClr val="FFC000"/>
          </a:solidFill>
        </p:spPr>
        <p:txBody>
          <a:bodyPr wrap="square" rtlCol="0">
            <a:spAutoFit/>
          </a:bodyPr>
          <a:lstStyle/>
          <a:p>
            <a:r>
              <a:rPr lang="fr-FR" dirty="0" smtClean="0"/>
              <a:t>Joan-</a:t>
            </a:r>
            <a:r>
              <a:rPr lang="fr-FR" dirty="0" err="1" smtClean="0"/>
              <a:t>Bernat</a:t>
            </a:r>
            <a:r>
              <a:rPr lang="fr-FR" dirty="0" smtClean="0"/>
              <a:t> MOLINIÈR </a:t>
            </a:r>
            <a:endParaRPr lang="fr-FR" dirty="0"/>
          </a:p>
        </p:txBody>
      </p:sp>
      <p:sp>
        <p:nvSpPr>
          <p:cNvPr id="8" name="ZoneTexte 7"/>
          <p:cNvSpPr txBox="1"/>
          <p:nvPr/>
        </p:nvSpPr>
        <p:spPr>
          <a:xfrm>
            <a:off x="4170127" y="6490252"/>
            <a:ext cx="2504090" cy="369332"/>
          </a:xfrm>
          <a:prstGeom prst="rect">
            <a:avLst/>
          </a:prstGeom>
          <a:solidFill>
            <a:srgbClr val="FFC000"/>
          </a:solidFill>
        </p:spPr>
        <p:txBody>
          <a:bodyPr wrap="square" rtlCol="0">
            <a:spAutoFit/>
          </a:bodyPr>
          <a:lstStyle/>
          <a:p>
            <a:r>
              <a:rPr lang="fr-FR" dirty="0" smtClean="0"/>
              <a:t>     </a:t>
            </a:r>
            <a:r>
              <a:rPr lang="fr-FR" dirty="0" err="1" smtClean="0"/>
              <a:t>Jòrdi</a:t>
            </a:r>
            <a:r>
              <a:rPr lang="fr-FR" dirty="0" smtClean="0"/>
              <a:t>  </a:t>
            </a:r>
            <a:r>
              <a:rPr lang="fr-FR" dirty="0" err="1" smtClean="0"/>
              <a:t>Ensergueix</a:t>
            </a:r>
            <a:endParaRPr lang="fr-FR" dirty="0"/>
          </a:p>
        </p:txBody>
      </p:sp>
    </p:spTree>
    <p:extLst>
      <p:ext uri="{BB962C8B-B14F-4D97-AF65-F5344CB8AC3E}">
        <p14:creationId xmlns:p14="http://schemas.microsoft.com/office/powerpoint/2010/main" val="40505884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4" name="ZoneTexte 3"/>
          <p:cNvSpPr txBox="1"/>
          <p:nvPr/>
        </p:nvSpPr>
        <p:spPr>
          <a:xfrm>
            <a:off x="318052" y="-18168"/>
            <a:ext cx="11873948" cy="1015663"/>
          </a:xfrm>
          <a:prstGeom prst="rect">
            <a:avLst/>
          </a:prstGeom>
          <a:noFill/>
        </p:spPr>
        <p:txBody>
          <a:bodyPr wrap="square" rtlCol="0">
            <a:spAutoFit/>
          </a:bodyPr>
          <a:lstStyle/>
          <a:p>
            <a:r>
              <a:rPr lang="fr-FR" sz="6000" b="1" dirty="0">
                <a:solidFill>
                  <a:srgbClr val="FF0000"/>
                </a:solidFill>
              </a:rPr>
              <a:t>30 ans a, IEO D’ARIÈJA: LE REVISCÒL</a:t>
            </a:r>
          </a:p>
        </p:txBody>
      </p:sp>
      <p:sp>
        <p:nvSpPr>
          <p:cNvPr id="5" name="ZoneTexte 4"/>
          <p:cNvSpPr txBox="1"/>
          <p:nvPr/>
        </p:nvSpPr>
        <p:spPr>
          <a:xfrm>
            <a:off x="2447257" y="2247157"/>
            <a:ext cx="7045234" cy="769441"/>
          </a:xfrm>
          <a:prstGeom prst="rect">
            <a:avLst/>
          </a:prstGeom>
          <a:noFill/>
        </p:spPr>
        <p:txBody>
          <a:bodyPr wrap="square" rtlCol="0">
            <a:spAutoFit/>
          </a:bodyPr>
          <a:lstStyle/>
          <a:p>
            <a:r>
              <a:rPr lang="fr-FR" sz="4400" b="1" dirty="0"/>
              <a:t>     14 de </a:t>
            </a:r>
            <a:r>
              <a:rPr lang="fr-FR" sz="4400" b="1" dirty="0" err="1"/>
              <a:t>març</a:t>
            </a:r>
            <a:r>
              <a:rPr lang="fr-FR" sz="4400" b="1" dirty="0"/>
              <a:t> de 1991</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4531" y="2180100"/>
            <a:ext cx="2233504" cy="2811509"/>
          </a:xfrm>
          <a:prstGeom prst="rect">
            <a:avLst/>
          </a:prstGeom>
        </p:spPr>
      </p:pic>
      <p:pic>
        <p:nvPicPr>
          <p:cNvPr id="7" name="Image 6"/>
          <p:cNvPicPr>
            <a:picLocks noChangeAspect="1"/>
          </p:cNvPicPr>
          <p:nvPr/>
        </p:nvPicPr>
        <p:blipFill>
          <a:blip r:embed="rId3"/>
          <a:stretch>
            <a:fillRect/>
          </a:stretch>
        </p:blipFill>
        <p:spPr>
          <a:xfrm>
            <a:off x="8061337" y="1362936"/>
            <a:ext cx="1955649" cy="2365209"/>
          </a:xfrm>
          <a:prstGeom prst="rect">
            <a:avLst/>
          </a:prstGeom>
        </p:spPr>
      </p:pic>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2995" y="3136196"/>
            <a:ext cx="4583530" cy="1671588"/>
          </a:xfrm>
          <a:prstGeom prst="rect">
            <a:avLst/>
          </a:prstGeom>
        </p:spPr>
      </p:pic>
      <p:pic>
        <p:nvPicPr>
          <p:cNvPr id="9" name="Imag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16986" y="899867"/>
            <a:ext cx="1955650" cy="3907917"/>
          </a:xfrm>
          <a:prstGeom prst="rect">
            <a:avLst/>
          </a:prstGeom>
        </p:spPr>
      </p:pic>
      <p:sp>
        <p:nvSpPr>
          <p:cNvPr id="2" name="ZoneTexte 1"/>
          <p:cNvSpPr txBox="1"/>
          <p:nvPr/>
        </p:nvSpPr>
        <p:spPr>
          <a:xfrm rot="10800000" flipV="1">
            <a:off x="139142" y="856660"/>
            <a:ext cx="7702831" cy="1323439"/>
          </a:xfrm>
          <a:prstGeom prst="rect">
            <a:avLst/>
          </a:prstGeom>
          <a:noFill/>
        </p:spPr>
        <p:txBody>
          <a:bodyPr wrap="square" rtlCol="0">
            <a:spAutoFit/>
          </a:bodyPr>
          <a:lstStyle/>
          <a:p>
            <a:r>
              <a:rPr lang="fr-FR" sz="2000" b="1" dirty="0" smtClean="0"/>
              <a:t>E </a:t>
            </a:r>
            <a:r>
              <a:rPr lang="fr-FR" sz="2000" b="1" dirty="0" err="1" smtClean="0"/>
              <a:t>aquí</a:t>
            </a:r>
            <a:r>
              <a:rPr lang="fr-FR" sz="2000" b="1" dirty="0" smtClean="0"/>
              <a:t> </a:t>
            </a:r>
            <a:r>
              <a:rPr lang="fr-FR" sz="2000" b="1" dirty="0" err="1" smtClean="0"/>
              <a:t>començèron</a:t>
            </a:r>
            <a:r>
              <a:rPr lang="fr-FR" sz="2000" b="1" dirty="0" smtClean="0"/>
              <a:t> les contactes, </a:t>
            </a:r>
            <a:r>
              <a:rPr lang="fr-FR" sz="2000" b="1" dirty="0" err="1" smtClean="0"/>
              <a:t>menats</a:t>
            </a:r>
            <a:r>
              <a:rPr lang="fr-FR" sz="2000" b="1" dirty="0" smtClean="0"/>
              <a:t> </a:t>
            </a:r>
            <a:r>
              <a:rPr lang="fr-FR" sz="2000" b="1" dirty="0" err="1" smtClean="0"/>
              <a:t>primièr</a:t>
            </a:r>
            <a:r>
              <a:rPr lang="fr-FR" sz="2000" b="1" dirty="0" smtClean="0"/>
              <a:t> per Gui David, </a:t>
            </a:r>
            <a:r>
              <a:rPr lang="fr-FR" sz="2000" b="1" dirty="0" err="1" smtClean="0"/>
              <a:t>vesin</a:t>
            </a:r>
            <a:r>
              <a:rPr lang="fr-FR" sz="2000" b="1" dirty="0" smtClean="0"/>
              <a:t> de Senta </a:t>
            </a:r>
            <a:r>
              <a:rPr lang="fr-FR" sz="2000" b="1" dirty="0" err="1" smtClean="0"/>
              <a:t>Gabèla</a:t>
            </a:r>
            <a:r>
              <a:rPr lang="fr-FR" sz="2000" b="1" dirty="0" smtClean="0"/>
              <a:t> mas </a:t>
            </a:r>
            <a:r>
              <a:rPr lang="fr-FR" sz="2000" b="1" dirty="0" err="1" smtClean="0"/>
              <a:t>bolbestrés</a:t>
            </a:r>
            <a:r>
              <a:rPr lang="fr-FR" sz="2000" b="1" dirty="0" smtClean="0"/>
              <a:t> </a:t>
            </a:r>
            <a:r>
              <a:rPr lang="fr-FR" sz="2000" b="1" dirty="0" err="1" smtClean="0"/>
              <a:t>engatjat</a:t>
            </a:r>
            <a:r>
              <a:rPr lang="fr-FR" sz="2000" b="1" dirty="0" smtClean="0"/>
              <a:t> </a:t>
            </a:r>
            <a:r>
              <a:rPr lang="fr-FR" sz="2000" b="1" dirty="0" err="1" smtClean="0"/>
              <a:t>dins</a:t>
            </a:r>
            <a:r>
              <a:rPr lang="fr-FR" sz="2000" b="1" dirty="0" smtClean="0"/>
              <a:t> l’IEO. En </a:t>
            </a:r>
            <a:r>
              <a:rPr lang="fr-FR" sz="2000" b="1" dirty="0" err="1" smtClean="0"/>
              <a:t>realitat</a:t>
            </a:r>
            <a:r>
              <a:rPr lang="fr-FR" sz="2000" b="1" dirty="0" smtClean="0"/>
              <a:t>, i </a:t>
            </a:r>
            <a:r>
              <a:rPr lang="fr-FR" sz="2000" b="1" dirty="0" err="1" smtClean="0"/>
              <a:t>aviá</a:t>
            </a:r>
            <a:r>
              <a:rPr lang="fr-FR" sz="2000" b="1" dirty="0" smtClean="0"/>
              <a:t> </a:t>
            </a:r>
          </a:p>
          <a:p>
            <a:r>
              <a:rPr lang="fr-FR" sz="2000" b="1" dirty="0" smtClean="0"/>
              <a:t>unes </a:t>
            </a:r>
            <a:r>
              <a:rPr lang="fr-FR" sz="2000" b="1" dirty="0" err="1" smtClean="0"/>
              <a:t>estatjants</a:t>
            </a:r>
            <a:r>
              <a:rPr lang="fr-FR" sz="2000" b="1" dirty="0" smtClean="0"/>
              <a:t> </a:t>
            </a:r>
            <a:r>
              <a:rPr lang="fr-FR" sz="2000" b="1" dirty="0" err="1" smtClean="0"/>
              <a:t>del</a:t>
            </a:r>
            <a:r>
              <a:rPr lang="fr-FR" sz="2000" b="1" dirty="0" smtClean="0"/>
              <a:t> </a:t>
            </a:r>
            <a:r>
              <a:rPr lang="fr-FR" sz="2000" b="1" dirty="0" err="1" smtClean="0"/>
              <a:t>departament</a:t>
            </a:r>
            <a:r>
              <a:rPr lang="fr-FR" sz="2000" b="1" dirty="0" smtClean="0"/>
              <a:t> d’</a:t>
            </a:r>
            <a:r>
              <a:rPr lang="fr-FR" sz="2000" b="1" dirty="0" err="1" smtClean="0"/>
              <a:t>arièja</a:t>
            </a:r>
            <a:r>
              <a:rPr lang="fr-FR" sz="2000" b="1" dirty="0" smtClean="0"/>
              <a:t> qu’</a:t>
            </a:r>
            <a:r>
              <a:rPr lang="fr-FR" sz="2000" b="1" dirty="0" err="1" smtClean="0"/>
              <a:t>èran</a:t>
            </a:r>
            <a:r>
              <a:rPr lang="fr-FR" sz="2000" b="1" dirty="0" smtClean="0"/>
              <a:t> </a:t>
            </a:r>
            <a:r>
              <a:rPr lang="fr-FR" sz="2000" b="1" dirty="0" err="1" smtClean="0"/>
              <a:t>sòcis</a:t>
            </a:r>
            <a:r>
              <a:rPr lang="fr-FR" sz="2000" b="1" dirty="0" smtClean="0"/>
              <a:t> de l’IEO</a:t>
            </a:r>
          </a:p>
          <a:p>
            <a:r>
              <a:rPr lang="fr-FR" sz="2000" b="1" dirty="0" smtClean="0"/>
              <a:t>mas </a:t>
            </a:r>
            <a:r>
              <a:rPr lang="fr-FR" sz="2000" b="1" dirty="0" err="1" smtClean="0"/>
              <a:t>èran</a:t>
            </a:r>
            <a:r>
              <a:rPr lang="fr-FR" sz="2000" b="1" dirty="0" smtClean="0"/>
              <a:t> </a:t>
            </a:r>
            <a:r>
              <a:rPr lang="fr-FR" sz="2000" b="1" dirty="0" err="1" smtClean="0"/>
              <a:t>escampilhats</a:t>
            </a:r>
            <a:r>
              <a:rPr lang="fr-FR" sz="2000" b="1" dirty="0" smtClean="0"/>
              <a:t> e sens cap d’</a:t>
            </a:r>
            <a:r>
              <a:rPr lang="fr-FR" sz="2000" b="1" dirty="0" err="1" smtClean="0"/>
              <a:t>organizacion</a:t>
            </a:r>
            <a:r>
              <a:rPr lang="fr-FR" sz="2000" b="1" dirty="0" smtClean="0"/>
              <a:t> </a:t>
            </a:r>
            <a:r>
              <a:rPr lang="fr-FR" sz="2000" b="1" dirty="0" err="1" smtClean="0"/>
              <a:t>pròpria</a:t>
            </a:r>
            <a:r>
              <a:rPr lang="fr-FR" sz="2000" b="1" dirty="0" smtClean="0"/>
              <a:t>.</a:t>
            </a:r>
            <a:endParaRPr lang="fr-FR" sz="2000" b="1" dirty="0"/>
          </a:p>
        </p:txBody>
      </p:sp>
      <p:sp>
        <p:nvSpPr>
          <p:cNvPr id="3" name="ZoneTexte 2"/>
          <p:cNvSpPr txBox="1"/>
          <p:nvPr/>
        </p:nvSpPr>
        <p:spPr>
          <a:xfrm>
            <a:off x="64532" y="5111207"/>
            <a:ext cx="6694077" cy="1754326"/>
          </a:xfrm>
          <a:prstGeom prst="rect">
            <a:avLst/>
          </a:prstGeom>
          <a:noFill/>
        </p:spPr>
        <p:txBody>
          <a:bodyPr wrap="square" rtlCol="0">
            <a:spAutoFit/>
          </a:bodyPr>
          <a:lstStyle/>
          <a:p>
            <a:r>
              <a:rPr lang="fr-FR" dirty="0" smtClean="0"/>
              <a:t>E fin </a:t>
            </a:r>
            <a:r>
              <a:rPr lang="fr-FR" dirty="0" err="1" smtClean="0"/>
              <a:t>finala</a:t>
            </a:r>
            <a:r>
              <a:rPr lang="fr-FR" dirty="0" smtClean="0"/>
              <a:t>, le 14 de </a:t>
            </a:r>
            <a:r>
              <a:rPr lang="fr-FR" dirty="0" err="1" smtClean="0"/>
              <a:t>març</a:t>
            </a:r>
            <a:r>
              <a:rPr lang="fr-FR" dirty="0" smtClean="0"/>
              <a:t> de 1991, </a:t>
            </a:r>
            <a:r>
              <a:rPr lang="fr-FR" dirty="0" err="1" smtClean="0"/>
              <a:t>Robèrt</a:t>
            </a:r>
            <a:r>
              <a:rPr lang="fr-FR" dirty="0" smtClean="0"/>
              <a:t> Marty, </a:t>
            </a:r>
            <a:r>
              <a:rPr lang="fr-FR" dirty="0" err="1" smtClean="0"/>
              <a:t>President</a:t>
            </a:r>
            <a:r>
              <a:rPr lang="fr-FR" dirty="0" smtClean="0"/>
              <a:t> </a:t>
            </a:r>
            <a:r>
              <a:rPr lang="fr-FR" dirty="0" err="1" smtClean="0"/>
              <a:t>nacional</a:t>
            </a:r>
            <a:r>
              <a:rPr lang="fr-FR" dirty="0" smtClean="0"/>
              <a:t> </a:t>
            </a:r>
          </a:p>
          <a:p>
            <a:r>
              <a:rPr lang="fr-FR" dirty="0" smtClean="0"/>
              <a:t>de l’IEO, </a:t>
            </a:r>
            <a:r>
              <a:rPr lang="fr-FR" dirty="0" err="1" smtClean="0"/>
              <a:t>venguèt</a:t>
            </a:r>
            <a:r>
              <a:rPr lang="fr-FR" dirty="0" smtClean="0"/>
              <a:t> </a:t>
            </a:r>
            <a:r>
              <a:rPr lang="fr-FR" dirty="0" err="1" smtClean="0"/>
              <a:t>presidir</a:t>
            </a:r>
            <a:r>
              <a:rPr lang="fr-FR" dirty="0" smtClean="0"/>
              <a:t> </a:t>
            </a:r>
            <a:r>
              <a:rPr lang="fr-FR" dirty="0" err="1" smtClean="0"/>
              <a:t>una</a:t>
            </a:r>
            <a:r>
              <a:rPr lang="fr-FR" dirty="0" smtClean="0"/>
              <a:t> </a:t>
            </a:r>
            <a:r>
              <a:rPr lang="fr-FR" dirty="0" err="1" smtClean="0"/>
              <a:t>reünion</a:t>
            </a:r>
            <a:r>
              <a:rPr lang="fr-FR" dirty="0" smtClean="0"/>
              <a:t> « d’</a:t>
            </a:r>
            <a:r>
              <a:rPr lang="fr-FR" dirty="0" err="1" smtClean="0"/>
              <a:t>occitanistas</a:t>
            </a:r>
            <a:r>
              <a:rPr lang="fr-FR" dirty="0" smtClean="0"/>
              <a:t> » </a:t>
            </a:r>
            <a:r>
              <a:rPr lang="fr-FR" dirty="0" err="1" smtClean="0"/>
              <a:t>escampilhats</a:t>
            </a:r>
            <a:r>
              <a:rPr lang="fr-FR" dirty="0" smtClean="0"/>
              <a:t> </a:t>
            </a:r>
            <a:r>
              <a:rPr lang="fr-FR" dirty="0" err="1" smtClean="0"/>
              <a:t>amb</a:t>
            </a:r>
            <a:r>
              <a:rPr lang="fr-FR" dirty="0" smtClean="0"/>
              <a:t> l’</a:t>
            </a:r>
            <a:r>
              <a:rPr lang="fr-FR" dirty="0" err="1" smtClean="0"/>
              <a:t>idèa</a:t>
            </a:r>
            <a:r>
              <a:rPr lang="fr-FR" dirty="0" smtClean="0"/>
              <a:t> de les </a:t>
            </a:r>
            <a:r>
              <a:rPr lang="fr-FR" dirty="0" err="1" smtClean="0"/>
              <a:t>arremosar</a:t>
            </a:r>
            <a:r>
              <a:rPr lang="fr-FR" dirty="0" smtClean="0"/>
              <a:t> </a:t>
            </a:r>
            <a:r>
              <a:rPr lang="fr-FR" dirty="0" err="1" smtClean="0"/>
              <a:t>dins</a:t>
            </a:r>
            <a:r>
              <a:rPr lang="fr-FR" dirty="0" smtClean="0"/>
              <a:t> </a:t>
            </a:r>
            <a:r>
              <a:rPr lang="fr-FR" dirty="0" err="1" smtClean="0"/>
              <a:t>una</a:t>
            </a:r>
            <a:r>
              <a:rPr lang="fr-FR" dirty="0" smtClean="0"/>
              <a:t> </a:t>
            </a:r>
            <a:r>
              <a:rPr lang="fr-FR" dirty="0" err="1" smtClean="0"/>
              <a:t>seccion</a:t>
            </a:r>
            <a:r>
              <a:rPr lang="fr-FR" dirty="0" smtClean="0"/>
              <a:t> </a:t>
            </a:r>
            <a:r>
              <a:rPr lang="fr-FR" dirty="0" err="1" smtClean="0"/>
              <a:t>departamentala</a:t>
            </a:r>
            <a:r>
              <a:rPr lang="fr-FR" dirty="0" smtClean="0"/>
              <a:t>.</a:t>
            </a:r>
          </a:p>
          <a:p>
            <a:r>
              <a:rPr lang="fr-FR" dirty="0" smtClean="0"/>
              <a:t> I </a:t>
            </a:r>
            <a:r>
              <a:rPr lang="fr-FR" dirty="0" err="1" smtClean="0"/>
              <a:t>venguèron</a:t>
            </a:r>
            <a:r>
              <a:rPr lang="fr-FR" dirty="0" smtClean="0"/>
              <a:t> les que </a:t>
            </a:r>
            <a:r>
              <a:rPr lang="fr-FR" dirty="0" err="1" smtClean="0"/>
              <a:t>ja</a:t>
            </a:r>
            <a:r>
              <a:rPr lang="fr-FR" dirty="0" smtClean="0"/>
              <a:t> </a:t>
            </a:r>
            <a:r>
              <a:rPr lang="fr-FR" dirty="0" err="1" smtClean="0"/>
              <a:t>èran</a:t>
            </a:r>
            <a:r>
              <a:rPr lang="fr-FR" dirty="0" smtClean="0"/>
              <a:t> </a:t>
            </a:r>
            <a:r>
              <a:rPr lang="fr-FR" dirty="0" err="1" smtClean="0"/>
              <a:t>implicats</a:t>
            </a:r>
            <a:r>
              <a:rPr lang="fr-FR" dirty="0" smtClean="0"/>
              <a:t> a </a:t>
            </a:r>
            <a:r>
              <a:rPr lang="fr-FR" dirty="0" err="1" smtClean="0"/>
              <a:t>Pàmias</a:t>
            </a:r>
            <a:r>
              <a:rPr lang="fr-FR" dirty="0" smtClean="0"/>
              <a:t> e </a:t>
            </a:r>
            <a:r>
              <a:rPr lang="fr-FR" dirty="0" err="1" smtClean="0"/>
              <a:t>Foish</a:t>
            </a:r>
            <a:r>
              <a:rPr lang="fr-FR" dirty="0" smtClean="0"/>
              <a:t>, e mai d’autres: </a:t>
            </a:r>
            <a:r>
              <a:rPr lang="fr-FR" dirty="0" err="1" smtClean="0"/>
              <a:t>Celestin</a:t>
            </a:r>
            <a:r>
              <a:rPr lang="fr-FR" dirty="0" smtClean="0"/>
              <a:t> </a:t>
            </a:r>
            <a:r>
              <a:rPr lang="fr-FR" dirty="0" err="1" smtClean="0"/>
              <a:t>Maffre</a:t>
            </a:r>
            <a:r>
              <a:rPr lang="fr-FR" dirty="0" smtClean="0"/>
              <a:t>, Andrieu </a:t>
            </a:r>
            <a:r>
              <a:rPr lang="fr-FR" dirty="0" err="1"/>
              <a:t>P</a:t>
            </a:r>
            <a:r>
              <a:rPr lang="fr-FR" dirty="0" err="1" smtClean="0"/>
              <a:t>agés</a:t>
            </a:r>
            <a:r>
              <a:rPr lang="fr-FR" dirty="0" smtClean="0"/>
              <a:t>, Andrieu </a:t>
            </a:r>
            <a:r>
              <a:rPr lang="fr-FR" dirty="0" err="1"/>
              <a:t>C</a:t>
            </a:r>
            <a:r>
              <a:rPr lang="fr-FR" dirty="0" err="1" smtClean="0"/>
              <a:t>olosetti</a:t>
            </a:r>
            <a:r>
              <a:rPr lang="fr-FR" dirty="0" smtClean="0"/>
              <a:t>, e d’autres </a:t>
            </a:r>
            <a:r>
              <a:rPr lang="fr-FR" dirty="0" err="1" smtClean="0"/>
              <a:t>segurament</a:t>
            </a:r>
            <a:r>
              <a:rPr lang="fr-FR" dirty="0" smtClean="0"/>
              <a:t>, que </a:t>
            </a:r>
            <a:r>
              <a:rPr lang="fr-FR" dirty="0" err="1" smtClean="0"/>
              <a:t>desbrembi</a:t>
            </a:r>
            <a:r>
              <a:rPr lang="fr-FR" dirty="0" smtClean="0"/>
              <a:t>.</a:t>
            </a:r>
            <a:endParaRPr lang="fr-FR" dirty="0"/>
          </a:p>
        </p:txBody>
      </p:sp>
      <p:pic>
        <p:nvPicPr>
          <p:cNvPr id="14" name="Espace réservé du contenu 6" descr="IMG_6130.JPG"/>
          <p:cNvPicPr>
            <a:picLocks noGrp="1" noChangeAspect="1"/>
          </p:cNvPicPr>
          <p:nvPr>
            <p:ph idx="1"/>
          </p:nvPr>
        </p:nvPicPr>
        <p:blipFill>
          <a:blip r:embed="rId6" cstate="print"/>
          <a:stretch>
            <a:fillRect/>
          </a:stretch>
        </p:blipFill>
        <p:spPr>
          <a:xfrm>
            <a:off x="8088158" y="4908972"/>
            <a:ext cx="1902006" cy="2093929"/>
          </a:xfrm>
          <a:prstGeom prst="rect">
            <a:avLst/>
          </a:prstGeom>
        </p:spPr>
      </p:pic>
      <p:pic>
        <p:nvPicPr>
          <p:cNvPr id="15" name="Image 14" descr="confalmanoc2014003.jpg"/>
          <p:cNvPicPr>
            <a:picLocks noChangeAspect="1"/>
          </p:cNvPicPr>
          <p:nvPr/>
        </p:nvPicPr>
        <p:blipFill>
          <a:blip r:embed="rId7" cstate="print"/>
          <a:stretch>
            <a:fillRect/>
          </a:stretch>
        </p:blipFill>
        <p:spPr>
          <a:xfrm>
            <a:off x="10216611" y="4908973"/>
            <a:ext cx="1966228" cy="1891696"/>
          </a:xfrm>
          <a:prstGeom prst="rect">
            <a:avLst/>
          </a:prstGeom>
        </p:spPr>
      </p:pic>
    </p:spTree>
    <p:extLst>
      <p:ext uri="{BB962C8B-B14F-4D97-AF65-F5344CB8AC3E}">
        <p14:creationId xmlns:p14="http://schemas.microsoft.com/office/powerpoint/2010/main" val="17496946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29548"/>
            <a:ext cx="12192000" cy="7146573"/>
          </a:xfrm>
          <a:prstGeom prst="rect">
            <a:avLst/>
          </a:prstGeom>
        </p:spPr>
      </p:pic>
      <p:pic>
        <p:nvPicPr>
          <p:cNvPr id="5" name="Image 4" descr="confalmanoc2014004.jpg"/>
          <p:cNvPicPr>
            <a:picLocks noChangeAspect="1"/>
          </p:cNvPicPr>
          <p:nvPr/>
        </p:nvPicPr>
        <p:blipFill>
          <a:blip r:embed="rId3" cstate="print"/>
          <a:stretch>
            <a:fillRect/>
          </a:stretch>
        </p:blipFill>
        <p:spPr>
          <a:xfrm>
            <a:off x="3990021" y="1798280"/>
            <a:ext cx="2462824" cy="3139728"/>
          </a:xfrm>
          <a:prstGeom prst="rect">
            <a:avLst/>
          </a:prstGeom>
        </p:spPr>
      </p:pic>
      <p:sp>
        <p:nvSpPr>
          <p:cNvPr id="2" name="Titre 1"/>
          <p:cNvSpPr>
            <a:spLocks noGrp="1"/>
          </p:cNvSpPr>
          <p:nvPr>
            <p:ph type="title"/>
          </p:nvPr>
        </p:nvSpPr>
        <p:spPr>
          <a:xfrm>
            <a:off x="838200" y="317971"/>
            <a:ext cx="10515600" cy="1325563"/>
          </a:xfrm>
        </p:spPr>
        <p:txBody>
          <a:bodyPr/>
          <a:lstStyle/>
          <a:p>
            <a:endParaRPr lang="fr-FR" dirty="0"/>
          </a:p>
        </p:txBody>
      </p:sp>
      <p:sp>
        <p:nvSpPr>
          <p:cNvPr id="4" name="ZoneTexte 3"/>
          <p:cNvSpPr txBox="1"/>
          <p:nvPr/>
        </p:nvSpPr>
        <p:spPr>
          <a:xfrm>
            <a:off x="3563988" y="273898"/>
            <a:ext cx="8531933" cy="1107996"/>
          </a:xfrm>
          <a:prstGeom prst="rect">
            <a:avLst/>
          </a:prstGeom>
          <a:solidFill>
            <a:srgbClr val="92D050"/>
          </a:solidFill>
        </p:spPr>
        <p:txBody>
          <a:bodyPr wrap="square" rtlCol="0">
            <a:spAutoFit/>
          </a:bodyPr>
          <a:lstStyle/>
          <a:p>
            <a:r>
              <a:rPr lang="fr-FR" sz="6600" b="1" dirty="0">
                <a:solidFill>
                  <a:srgbClr val="FF0000"/>
                </a:solidFill>
              </a:rPr>
              <a:t>LE BURÈU de la DEBUTA</a:t>
            </a:r>
          </a:p>
        </p:txBody>
      </p:sp>
      <p:sp>
        <p:nvSpPr>
          <p:cNvPr id="8" name="ZoneTexte 7"/>
          <p:cNvSpPr txBox="1"/>
          <p:nvPr/>
        </p:nvSpPr>
        <p:spPr>
          <a:xfrm>
            <a:off x="4065104" y="4584065"/>
            <a:ext cx="2297005" cy="707886"/>
          </a:xfrm>
          <a:prstGeom prst="rect">
            <a:avLst/>
          </a:prstGeom>
          <a:solidFill>
            <a:srgbClr val="FFC000"/>
          </a:solidFill>
        </p:spPr>
        <p:txBody>
          <a:bodyPr wrap="square" rtlCol="0">
            <a:spAutoFit/>
          </a:bodyPr>
          <a:lstStyle/>
          <a:p>
            <a:r>
              <a:rPr lang="fr-FR" sz="2000" b="1" dirty="0">
                <a:effectLst>
                  <a:outerShdw blurRad="38100" dist="38100" dir="2700000" algn="tl">
                    <a:srgbClr val="000000">
                      <a:alpha val="43137"/>
                    </a:srgbClr>
                  </a:outerShdw>
                </a:effectLst>
              </a:rPr>
              <a:t>PRESIDENT</a:t>
            </a:r>
          </a:p>
          <a:p>
            <a:r>
              <a:rPr lang="fr-FR" sz="2000" b="1" dirty="0" err="1">
                <a:effectLst>
                  <a:outerShdw blurRad="38100" dist="38100" dir="2700000" algn="tl">
                    <a:srgbClr val="000000">
                      <a:alpha val="43137"/>
                    </a:srgbClr>
                  </a:outerShdw>
                </a:effectLst>
              </a:rPr>
              <a:t>Françoès</a:t>
            </a:r>
            <a:r>
              <a:rPr lang="fr-FR" sz="2000" b="1" dirty="0">
                <a:effectLst>
                  <a:outerShdw blurRad="38100" dist="38100" dir="2700000" algn="tl">
                    <a:srgbClr val="000000">
                      <a:alpha val="43137"/>
                    </a:srgbClr>
                  </a:outerShdw>
                </a:effectLst>
              </a:rPr>
              <a:t> DUPUY</a:t>
            </a:r>
          </a:p>
        </p:txBody>
      </p:sp>
      <p:sp>
        <p:nvSpPr>
          <p:cNvPr id="9" name="ZoneTexte 8"/>
          <p:cNvSpPr txBox="1"/>
          <p:nvPr/>
        </p:nvSpPr>
        <p:spPr>
          <a:xfrm>
            <a:off x="7077886" y="4557359"/>
            <a:ext cx="2140237" cy="707886"/>
          </a:xfrm>
          <a:prstGeom prst="rect">
            <a:avLst/>
          </a:prstGeom>
          <a:solidFill>
            <a:srgbClr val="FFC000"/>
          </a:solidFill>
        </p:spPr>
        <p:txBody>
          <a:bodyPr wrap="square" rtlCol="0">
            <a:spAutoFit/>
          </a:bodyPr>
          <a:lstStyle/>
          <a:p>
            <a:r>
              <a:rPr lang="fr-FR" sz="2000" b="1" dirty="0">
                <a:effectLst>
                  <a:outerShdw blurRad="38100" dist="38100" dir="2700000" algn="tl">
                    <a:srgbClr val="000000">
                      <a:alpha val="43137"/>
                    </a:srgbClr>
                  </a:outerShdw>
                </a:effectLst>
              </a:rPr>
              <a:t>SECRETARI</a:t>
            </a:r>
          </a:p>
          <a:p>
            <a:r>
              <a:rPr lang="fr-FR" sz="2000" b="1" dirty="0" err="1">
                <a:effectLst>
                  <a:outerShdw blurRad="38100" dist="38100" dir="2700000" algn="tl">
                    <a:srgbClr val="000000">
                      <a:alpha val="43137"/>
                    </a:srgbClr>
                  </a:outerShdw>
                </a:effectLst>
              </a:rPr>
              <a:t>Patrici</a:t>
            </a:r>
            <a:r>
              <a:rPr lang="fr-FR" sz="2000" b="1" dirty="0">
                <a:effectLst>
                  <a:outerShdw blurRad="38100" dist="38100" dir="2700000" algn="tl">
                    <a:srgbClr val="000000">
                      <a:alpha val="43137"/>
                    </a:srgbClr>
                  </a:outerShdw>
                </a:effectLst>
              </a:rPr>
              <a:t> POJADA</a:t>
            </a:r>
          </a:p>
        </p:txBody>
      </p:sp>
      <p:pic>
        <p:nvPicPr>
          <p:cNvPr id="3" name="Image 2"/>
          <p:cNvPicPr>
            <a:picLocks noChangeAspect="1"/>
          </p:cNvPicPr>
          <p:nvPr/>
        </p:nvPicPr>
        <p:blipFill>
          <a:blip r:embed="rId4"/>
          <a:stretch>
            <a:fillRect/>
          </a:stretch>
        </p:blipFill>
        <p:spPr>
          <a:xfrm>
            <a:off x="9598232" y="1798280"/>
            <a:ext cx="2497689" cy="2789758"/>
          </a:xfrm>
          <a:prstGeom prst="rect">
            <a:avLst/>
          </a:prstGeom>
        </p:spPr>
      </p:pic>
      <p:sp>
        <p:nvSpPr>
          <p:cNvPr id="10" name="ZoneTexte 9"/>
          <p:cNvSpPr txBox="1"/>
          <p:nvPr/>
        </p:nvSpPr>
        <p:spPr>
          <a:xfrm>
            <a:off x="10110366" y="4584065"/>
            <a:ext cx="1985555" cy="707886"/>
          </a:xfrm>
          <a:prstGeom prst="rect">
            <a:avLst/>
          </a:prstGeom>
          <a:solidFill>
            <a:srgbClr val="FFC000"/>
          </a:solidFill>
        </p:spPr>
        <p:txBody>
          <a:bodyPr wrap="square" rtlCol="0">
            <a:spAutoFit/>
          </a:bodyPr>
          <a:lstStyle/>
          <a:p>
            <a:r>
              <a:rPr lang="fr-FR" sz="2000" b="1" dirty="0">
                <a:effectLst>
                  <a:outerShdw blurRad="38100" dist="38100" dir="2700000" algn="tl">
                    <a:srgbClr val="000000">
                      <a:alpha val="43137"/>
                    </a:srgbClr>
                  </a:outerShdw>
                </a:effectLst>
              </a:rPr>
              <a:t>CLAVAIRE</a:t>
            </a:r>
          </a:p>
          <a:p>
            <a:r>
              <a:rPr lang="fr-FR" sz="2000" b="1" dirty="0" err="1">
                <a:effectLst>
                  <a:outerShdw blurRad="38100" dist="38100" dir="2700000" algn="tl">
                    <a:srgbClr val="000000">
                      <a:alpha val="43137"/>
                    </a:srgbClr>
                  </a:outerShdw>
                </a:effectLst>
              </a:rPr>
              <a:t>Josèp</a:t>
            </a:r>
            <a:r>
              <a:rPr lang="fr-FR" sz="2000" b="1" dirty="0">
                <a:effectLst>
                  <a:outerShdw blurRad="38100" dist="38100" dir="2700000" algn="tl">
                    <a:srgbClr val="000000">
                      <a:alpha val="43137"/>
                    </a:srgbClr>
                  </a:outerShdw>
                </a:effectLst>
              </a:rPr>
              <a:t> SANS</a:t>
            </a:r>
          </a:p>
        </p:txBody>
      </p:sp>
      <p:pic>
        <p:nvPicPr>
          <p:cNvPr id="12" name="Image 11" descr="Eleccions en Catalonha e Aran: “los occitans, nos i jogam fòrça”, segon Patrici  Pojada - Jornalet"/>
          <p:cNvPicPr/>
          <p:nvPr/>
        </p:nvPicPr>
        <p:blipFill>
          <a:blip r:embed="rId5">
            <a:extLst>
              <a:ext uri="{28A0092B-C50C-407E-A947-70E740481C1C}">
                <a14:useLocalDpi xmlns:a14="http://schemas.microsoft.com/office/drawing/2010/main" val="0"/>
              </a:ext>
            </a:extLst>
          </a:blip>
          <a:srcRect/>
          <a:stretch>
            <a:fillRect/>
          </a:stretch>
        </p:blipFill>
        <p:spPr bwMode="auto">
          <a:xfrm>
            <a:off x="6578906" y="1798280"/>
            <a:ext cx="2773039" cy="2759079"/>
          </a:xfrm>
          <a:prstGeom prst="rect">
            <a:avLst/>
          </a:prstGeom>
          <a:noFill/>
          <a:ln>
            <a:noFill/>
          </a:ln>
        </p:spPr>
      </p:pic>
    </p:spTree>
    <p:extLst>
      <p:ext uri="{BB962C8B-B14F-4D97-AF65-F5344CB8AC3E}">
        <p14:creationId xmlns:p14="http://schemas.microsoft.com/office/powerpoint/2010/main" val="19889538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3488636" y="694934"/>
            <a:ext cx="8703364" cy="5482030"/>
          </a:xfrm>
          <a:prstGeom prst="rect">
            <a:avLst/>
          </a:prstGeom>
        </p:spPr>
      </p:pic>
      <p:sp>
        <p:nvSpPr>
          <p:cNvPr id="5" name="Rectangle 4"/>
          <p:cNvSpPr/>
          <p:nvPr/>
        </p:nvSpPr>
        <p:spPr>
          <a:xfrm>
            <a:off x="129209" y="824948"/>
            <a:ext cx="3289852" cy="5324535"/>
          </a:xfrm>
          <a:prstGeom prst="rect">
            <a:avLst/>
          </a:prstGeom>
        </p:spPr>
        <p:txBody>
          <a:bodyPr wrap="square">
            <a:spAutoFit/>
          </a:bodyPr>
          <a:lstStyle/>
          <a:p>
            <a:r>
              <a:rPr lang="ca-ES" sz="2000" dirty="0">
                <a:solidFill>
                  <a:srgbClr val="000000"/>
                </a:solidFill>
                <a:latin typeface="Times New Roman" panose="02020603050405020304" pitchFamily="18" charset="0"/>
                <a:ea typeface="Times" panose="02020603050405020304" pitchFamily="18" charset="0"/>
              </a:rPr>
              <a:t>Nos amassàvem sovent totes tres; ensajàvem amb los nòstres pauques mejans de far causas. Podiam comptar sus fòrça companhs que partejavan, amb nosautres, la volontat de far viure la lenga nòstra. Atal l’aventura comencèt. Atal l’aventura se contunha. Segur que tròp dels companhs dels primièrs ans i son pas pus mas nos acompanhan encara que, sens eles, ne seriam pas aquí. D’autres nos junhèron, e joguèron -e jògan encara- un grand </a:t>
            </a:r>
            <a:r>
              <a:rPr lang="ca-ES" sz="2000" dirty="0" smtClean="0">
                <a:solidFill>
                  <a:srgbClr val="000000"/>
                </a:solidFill>
                <a:latin typeface="Times New Roman" panose="02020603050405020304" pitchFamily="18" charset="0"/>
                <a:ea typeface="Times" panose="02020603050405020304" pitchFamily="18" charset="0"/>
              </a:rPr>
              <a:t>ròtle. </a:t>
            </a:r>
            <a:endParaRPr lang="fr-FR" sz="2000" dirty="0"/>
          </a:p>
        </p:txBody>
      </p:sp>
    </p:spTree>
    <p:extLst>
      <p:ext uri="{BB962C8B-B14F-4D97-AF65-F5344CB8AC3E}">
        <p14:creationId xmlns:p14="http://schemas.microsoft.com/office/powerpoint/2010/main" val="2141510356"/>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1409</TotalTime>
  <Words>1220</Words>
  <Application>Microsoft Office PowerPoint</Application>
  <PresentationFormat>Grand écran</PresentationFormat>
  <Paragraphs>115</Paragraphs>
  <Slides>25</Slides>
  <Notes>0</Notes>
  <HiddenSlides>0</HiddenSlides>
  <MMClips>0</MMClips>
  <ScaleCrop>false</ScaleCrop>
  <HeadingPairs>
    <vt:vector size="8" baseType="variant">
      <vt:variant>
        <vt:lpstr>Polices utilisées</vt:lpstr>
      </vt:variant>
      <vt:variant>
        <vt:i4>8</vt:i4>
      </vt:variant>
      <vt:variant>
        <vt:lpstr>Thème</vt:lpstr>
      </vt:variant>
      <vt:variant>
        <vt:i4>1</vt:i4>
      </vt:variant>
      <vt:variant>
        <vt:lpstr>Serveurs OLE incorporés</vt:lpstr>
      </vt:variant>
      <vt:variant>
        <vt:i4>1</vt:i4>
      </vt:variant>
      <vt:variant>
        <vt:lpstr>Titres des diapositives</vt:lpstr>
      </vt:variant>
      <vt:variant>
        <vt:i4>25</vt:i4>
      </vt:variant>
    </vt:vector>
  </HeadingPairs>
  <TitlesOfParts>
    <vt:vector size="35" baseType="lpstr">
      <vt:lpstr>Arial</vt:lpstr>
      <vt:lpstr>Bahnschrift SemiBold SemiConden</vt:lpstr>
      <vt:lpstr>Baskerville Old Face</vt:lpstr>
      <vt:lpstr>Browallia New</vt:lpstr>
      <vt:lpstr>Calibri</vt:lpstr>
      <vt:lpstr>Calibri Light</vt:lpstr>
      <vt:lpstr>Times</vt:lpstr>
      <vt:lpstr>Times New Roman</vt:lpstr>
      <vt:lpstr>Thème Office</vt:lpstr>
      <vt:lpstr>Objet d’environnement du Gestionnaire de liaisons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La carta d’aderent</vt:lpstr>
      <vt:lpstr>Présentation PowerPoint</vt:lpstr>
      <vt:lpstr>Présentation PowerPoint</vt:lpstr>
      <vt:lpstr>          CERCLE DE COSERANS</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User</dc:creator>
  <cp:lastModifiedBy>User</cp:lastModifiedBy>
  <cp:revision>137</cp:revision>
  <dcterms:created xsi:type="dcterms:W3CDTF">2021-11-14T18:56:53Z</dcterms:created>
  <dcterms:modified xsi:type="dcterms:W3CDTF">2022-09-11T13:25:54Z</dcterms:modified>
</cp:coreProperties>
</file>